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gif" ContentType="video/unknown"/>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256" r:id="rId2"/>
    <p:sldId id="583" r:id="rId3"/>
    <p:sldId id="576" r:id="rId4"/>
    <p:sldId id="579" r:id="rId5"/>
    <p:sldId id="580" r:id="rId6"/>
    <p:sldId id="581" r:id="rId7"/>
    <p:sldId id="577" r:id="rId8"/>
    <p:sldId id="578" r:id="rId9"/>
    <p:sldId id="582" r:id="rId10"/>
    <p:sldId id="292" r:id="rId11"/>
    <p:sldId id="294" r:id="rId12"/>
    <p:sldId id="295" r:id="rId13"/>
    <p:sldId id="296" r:id="rId14"/>
    <p:sldId id="297" r:id="rId15"/>
    <p:sldId id="298" r:id="rId16"/>
    <p:sldId id="299" r:id="rId17"/>
    <p:sldId id="300" r:id="rId18"/>
    <p:sldId id="309" r:id="rId19"/>
    <p:sldId id="301" r:id="rId20"/>
    <p:sldId id="573" r:id="rId21"/>
    <p:sldId id="429" r:id="rId22"/>
    <p:sldId id="302" r:id="rId23"/>
    <p:sldId id="304" r:id="rId24"/>
    <p:sldId id="311" r:id="rId25"/>
    <p:sldId id="305" r:id="rId26"/>
    <p:sldId id="306" r:id="rId27"/>
    <p:sldId id="307" r:id="rId28"/>
    <p:sldId id="303" r:id="rId29"/>
    <p:sldId id="430" r:id="rId30"/>
    <p:sldId id="312" r:id="rId31"/>
    <p:sldId id="313" r:id="rId32"/>
    <p:sldId id="574" r:id="rId33"/>
    <p:sldId id="575" r:id="rId34"/>
    <p:sldId id="289" r:id="rId35"/>
    <p:sldId id="310" r:id="rId36"/>
    <p:sldId id="318" r:id="rId37"/>
    <p:sldId id="291" r:id="rId38"/>
    <p:sldId id="308" r:id="rId39"/>
    <p:sldId id="314" r:id="rId40"/>
    <p:sldId id="315" r:id="rId41"/>
    <p:sldId id="316" r:id="rId42"/>
    <p:sldId id="317" r:id="rId43"/>
    <p:sldId id="267" r:id="rId4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and objectives of the course" id="{948219EC-0C25-42F8-ACAB-9891D741DBA4}">
          <p14:sldIdLst>
            <p14:sldId id="256"/>
            <p14:sldId id="583"/>
            <p14:sldId id="576"/>
            <p14:sldId id="579"/>
            <p14:sldId id="580"/>
            <p14:sldId id="581"/>
            <p14:sldId id="577"/>
            <p14:sldId id="578"/>
          </p14:sldIdLst>
        </p14:section>
        <p14:section name="Session 1 - Introduction Earth Sciences modelling - Part 2" id="{4E989ECE-A35C-114F-9503-D0E06482D0B8}">
          <p14:sldIdLst>
            <p14:sldId id="582"/>
            <p14:sldId id="292"/>
            <p14:sldId id="294"/>
            <p14:sldId id="295"/>
            <p14:sldId id="296"/>
            <p14:sldId id="297"/>
            <p14:sldId id="298"/>
            <p14:sldId id="299"/>
            <p14:sldId id="300"/>
            <p14:sldId id="309"/>
            <p14:sldId id="301"/>
            <p14:sldId id="573"/>
            <p14:sldId id="429"/>
            <p14:sldId id="302"/>
            <p14:sldId id="304"/>
            <p14:sldId id="311"/>
            <p14:sldId id="305"/>
            <p14:sldId id="306"/>
            <p14:sldId id="307"/>
            <p14:sldId id="303"/>
            <p14:sldId id="430"/>
            <p14:sldId id="312"/>
            <p14:sldId id="313"/>
            <p14:sldId id="574"/>
            <p14:sldId id="575"/>
            <p14:sldId id="289"/>
            <p14:sldId id="310"/>
            <p14:sldId id="318"/>
            <p14:sldId id="291"/>
            <p14:sldId id="308"/>
            <p14:sldId id="314"/>
            <p14:sldId id="315"/>
            <p14:sldId id="316"/>
            <p14:sldId id="317"/>
            <p14:sldId id="26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4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39" autoAdjust="0"/>
    <p:restoredTop sz="94660"/>
  </p:normalViewPr>
  <p:slideViewPr>
    <p:cSldViewPr>
      <p:cViewPr varScale="1">
        <p:scale>
          <a:sx n="105" d="100"/>
          <a:sy n="105" d="100"/>
        </p:scale>
        <p:origin x="-728"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BF4D8E-8FEE-4638-B4DB-EF63DA5419F0}" type="datetimeFigureOut">
              <a:rPr lang="es-ES" smtClean="0"/>
              <a:t>24/01/2013</a:t>
            </a:fld>
            <a:endParaRPr lang="es-E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2A2F53-7943-49BE-8A9A-D20CA0C9A870}" type="slidenum">
              <a:rPr lang="es-ES" smtClean="0"/>
              <a:t>‹Nº›</a:t>
            </a:fld>
            <a:endParaRPr lang="es-ES"/>
          </a:p>
        </p:txBody>
      </p:sp>
    </p:spTree>
    <p:extLst>
      <p:ext uri="{BB962C8B-B14F-4D97-AF65-F5344CB8AC3E}">
        <p14:creationId xmlns:p14="http://schemas.microsoft.com/office/powerpoint/2010/main" val="2777022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DB71A-CD6A-4A37-8CFD-9BADD0848D77}" type="datetimeFigureOut">
              <a:rPr lang="es-ES" smtClean="0"/>
              <a:t>24/01/2013</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799E72-CB38-4F12-87EF-E621BD195274}" type="slidenum">
              <a:rPr lang="es-ES" smtClean="0"/>
              <a:t>‹Nº›</a:t>
            </a:fld>
            <a:endParaRPr lang="es-ES"/>
          </a:p>
        </p:txBody>
      </p:sp>
    </p:spTree>
    <p:extLst>
      <p:ext uri="{BB962C8B-B14F-4D97-AF65-F5344CB8AC3E}">
        <p14:creationId xmlns:p14="http://schemas.microsoft.com/office/powerpoint/2010/main" val="2311306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3852" y="8684899"/>
            <a:ext cx="2972547" cy="45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1" tIns="45715" rIns="91431" bIns="45715"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311AB7A9-8BA7-E94E-9A2B-1B9FEEB222D1}" type="slidenum">
              <a:rPr lang="es-ES" sz="1200" smtClean="0"/>
              <a:pPr algn="r" eaLnBrk="1" hangingPunct="1">
                <a:defRPr/>
              </a:pPr>
              <a:t>3</a:t>
            </a:fld>
            <a:endParaRPr lang="es-ES" sz="1200" smtClean="0"/>
          </a:p>
        </p:txBody>
      </p:sp>
      <p:sp>
        <p:nvSpPr>
          <p:cNvPr id="66563" name="Rectangle 2"/>
          <p:cNvSpPr>
            <a:spLocks noGrp="1" noRot="1" noChangeAspect="1" noChangeArrowheads="1" noTextEdit="1"/>
          </p:cNvSpPr>
          <p:nvPr>
            <p:ph type="sldImg"/>
          </p:nvPr>
        </p:nvSpPr>
        <p:spPr>
          <a:xfrm>
            <a:off x="856851" y="405004"/>
            <a:ext cx="5147504" cy="3523671"/>
          </a:xfrm>
          <a:ln/>
        </p:spPr>
      </p:sp>
      <p:sp>
        <p:nvSpPr>
          <p:cNvPr id="66564" name="Rectangle 3"/>
          <p:cNvSpPr>
            <a:spLocks noGrp="1" noChangeArrowheads="1"/>
          </p:cNvSpPr>
          <p:nvPr>
            <p:ph type="body" idx="1"/>
          </p:nvPr>
        </p:nvSpPr>
        <p:spPr>
          <a:xfrm>
            <a:off x="510908" y="3988621"/>
            <a:ext cx="5914664" cy="423571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eaLnBrk="1" hangingPunct="1">
              <a:lnSpc>
                <a:spcPct val="85000"/>
              </a:lnSpc>
              <a:spcAft>
                <a:spcPct val="45000"/>
              </a:spcAft>
              <a:defRPr/>
            </a:pPr>
            <a:endParaRPr lang="ca-ES" sz="100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3852" y="8686362"/>
            <a:ext cx="2972547" cy="45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5557" tIns="47778" rIns="95557" bIns="47778" anchor="b"/>
          <a:lstStyle>
            <a:lvl1pPr defTabSz="955675" eaLnBrk="0" hangingPunct="0">
              <a:defRPr>
                <a:solidFill>
                  <a:schemeClr val="tx1"/>
                </a:solidFill>
                <a:latin typeface="Arial" charset="0"/>
                <a:ea typeface="ＭＳ Ｐゴシック" charset="0"/>
                <a:cs typeface="ＭＳ Ｐゴシック" charset="0"/>
              </a:defRPr>
            </a:lvl1pPr>
            <a:lvl2pPr marL="742950" indent="-285750" defTabSz="955675" eaLnBrk="0" hangingPunct="0">
              <a:defRPr>
                <a:solidFill>
                  <a:schemeClr val="tx1"/>
                </a:solidFill>
                <a:latin typeface="Arial" charset="0"/>
                <a:ea typeface="ＭＳ Ｐゴシック" charset="0"/>
              </a:defRPr>
            </a:lvl2pPr>
            <a:lvl3pPr marL="1143000" indent="-228600" defTabSz="955675" eaLnBrk="0" hangingPunct="0">
              <a:defRPr>
                <a:solidFill>
                  <a:schemeClr val="tx1"/>
                </a:solidFill>
                <a:latin typeface="Arial" charset="0"/>
                <a:ea typeface="ＭＳ Ｐゴシック" charset="0"/>
              </a:defRPr>
            </a:lvl3pPr>
            <a:lvl4pPr marL="1600200" indent="-228600" defTabSz="955675" eaLnBrk="0" hangingPunct="0">
              <a:defRPr>
                <a:solidFill>
                  <a:schemeClr val="tx1"/>
                </a:solidFill>
                <a:latin typeface="Arial" charset="0"/>
                <a:ea typeface="ＭＳ Ｐゴシック" charset="0"/>
              </a:defRPr>
            </a:lvl4pPr>
            <a:lvl5pPr marL="2057400" indent="-228600" defTabSz="955675" eaLnBrk="0" hangingPunct="0">
              <a:defRPr>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AA23223D-0F94-0D4C-A9B4-F44EE3FDD5C8}" type="slidenum">
              <a:rPr lang="es-ES" sz="1300" smtClean="0"/>
              <a:pPr algn="r" eaLnBrk="1" hangingPunct="1">
                <a:defRPr/>
              </a:pPr>
              <a:t>4</a:t>
            </a:fld>
            <a:endParaRPr lang="es-ES" sz="1300" smtClean="0"/>
          </a:p>
        </p:txBody>
      </p:sp>
      <p:sp>
        <p:nvSpPr>
          <p:cNvPr id="45059" name="Rectangle 7"/>
          <p:cNvSpPr txBox="1">
            <a:spLocks noGrp="1" noChangeArrowheads="1"/>
          </p:cNvSpPr>
          <p:nvPr/>
        </p:nvSpPr>
        <p:spPr bwMode="auto">
          <a:xfrm>
            <a:off x="3883852" y="8686362"/>
            <a:ext cx="2972547" cy="45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7" tIns="47778" rIns="95557" bIns="47778" anchor="b"/>
          <a:lstStyle>
            <a:lvl1pPr defTabSz="955675" eaLnBrk="0" hangingPunct="0">
              <a:defRPr sz="2400">
                <a:solidFill>
                  <a:schemeClr val="tx1"/>
                </a:solidFill>
                <a:latin typeface="Arial" charset="0"/>
                <a:ea typeface="ＭＳ Ｐゴシック" charset="0"/>
                <a:cs typeface="ＭＳ Ｐゴシック" charset="0"/>
              </a:defRPr>
            </a:lvl1pPr>
            <a:lvl2pPr marL="742950" indent="-285750" defTabSz="955675" eaLnBrk="0" hangingPunct="0">
              <a:defRPr sz="2400">
                <a:solidFill>
                  <a:schemeClr val="tx1"/>
                </a:solidFill>
                <a:latin typeface="Arial" charset="0"/>
                <a:ea typeface="ＭＳ Ｐゴシック" charset="0"/>
              </a:defRPr>
            </a:lvl2pPr>
            <a:lvl3pPr marL="1143000" indent="-228600" defTabSz="955675" eaLnBrk="0" hangingPunct="0">
              <a:defRPr sz="2400">
                <a:solidFill>
                  <a:schemeClr val="tx1"/>
                </a:solidFill>
                <a:latin typeface="Arial" charset="0"/>
                <a:ea typeface="ＭＳ Ｐゴシック" charset="0"/>
              </a:defRPr>
            </a:lvl3pPr>
            <a:lvl4pPr marL="1600200" indent="-228600" defTabSz="955675" eaLnBrk="0" hangingPunct="0">
              <a:defRPr sz="2400">
                <a:solidFill>
                  <a:schemeClr val="tx1"/>
                </a:solidFill>
                <a:latin typeface="Arial" charset="0"/>
                <a:ea typeface="ＭＳ Ｐゴシック" charset="0"/>
              </a:defRPr>
            </a:lvl4pPr>
            <a:lvl5pPr marL="2057400" indent="-228600" defTabSz="955675" eaLnBrk="0" hangingPunct="0">
              <a:defRPr sz="2400">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892BB0D-10EF-6449-874A-3F4EA5950BB1}" type="slidenum">
              <a:rPr lang="es-ES" sz="1300"/>
              <a:pPr algn="r" eaLnBrk="1" hangingPunct="1"/>
              <a:t>4</a:t>
            </a:fld>
            <a:endParaRPr lang="es-ES" sz="1300"/>
          </a:p>
        </p:txBody>
      </p:sp>
      <p:sp>
        <p:nvSpPr>
          <p:cNvPr id="45060" name="Text Box 2"/>
          <p:cNvSpPr txBox="1">
            <a:spLocks noChangeArrowheads="1"/>
          </p:cNvSpPr>
          <p:nvPr/>
        </p:nvSpPr>
        <p:spPr bwMode="auto">
          <a:xfrm>
            <a:off x="1143535" y="685728"/>
            <a:ext cx="4572534" cy="3430097"/>
          </a:xfrm>
          <a:prstGeom prst="rect">
            <a:avLst/>
          </a:prstGeom>
          <a:solidFill>
            <a:srgbClr val="FFFFFF"/>
          </a:solidFill>
          <a:ln w="9360">
            <a:solidFill>
              <a:srgbClr val="000000"/>
            </a:solidFill>
            <a:miter lim="800000"/>
            <a:headEnd/>
            <a:tailEnd/>
          </a:ln>
        </p:spPr>
        <p:txBody>
          <a:bodyPr wrap="none" lIns="91431" tIns="45715" rIns="91431" bIns="45715"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Aft>
                <a:spcPts val="1825"/>
              </a:spcAft>
              <a:buClr>
                <a:srgbClr val="212466"/>
              </a:buClr>
              <a:buSzPct val="171000"/>
              <a:buFont typeface="Gill Sans" charset="0"/>
              <a:buNone/>
            </a:pPr>
            <a:endParaRPr lang="en-GB" sz="1100" b="1">
              <a:solidFill>
                <a:schemeClr val="bg1"/>
              </a:solidFill>
            </a:endParaRPr>
          </a:p>
        </p:txBody>
      </p:sp>
      <p:sp>
        <p:nvSpPr>
          <p:cNvPr id="78853" name="Rectangle 3"/>
          <p:cNvSpPr>
            <a:spLocks noGrp="1" noChangeArrowheads="1"/>
          </p:cNvSpPr>
          <p:nvPr>
            <p:ph type="body"/>
          </p:nvPr>
        </p:nvSpPr>
        <p:spPr>
          <a:xfrm>
            <a:off x="685480" y="4343912"/>
            <a:ext cx="5483837" cy="41114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wrap="none" lIns="95557" tIns="47778" rIns="95557" bIns="47778" anchor="ctr"/>
          <a:lstStyle/>
          <a:p>
            <a:pPr eaLnBrk="1" hangingPunct="1">
              <a:defRPr/>
            </a:pPr>
            <a:endParaRPr lang="ca-E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3852" y="8684899"/>
            <a:ext cx="2972547" cy="45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1" tIns="45715" rIns="91431" bIns="45715"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57455B7-EE15-0742-985F-046E4E7C5F2A}" type="slidenum">
              <a:rPr lang="es-ES" sz="1200" smtClean="0"/>
              <a:pPr algn="r" eaLnBrk="1" hangingPunct="1">
                <a:defRPr/>
              </a:pPr>
              <a:t>5</a:t>
            </a:fld>
            <a:endParaRPr lang="es-ES" sz="1200" smtClean="0"/>
          </a:p>
        </p:txBody>
      </p:sp>
      <p:sp>
        <p:nvSpPr>
          <p:cNvPr id="72707" name="Rectangle 2"/>
          <p:cNvSpPr>
            <a:spLocks noGrp="1" noRot="1" noChangeAspect="1" noChangeArrowheads="1" noTextEdit="1"/>
          </p:cNvSpPr>
          <p:nvPr>
            <p:ph type="sldImg"/>
          </p:nvPr>
        </p:nvSpPr>
        <p:spPr>
          <a:xfrm>
            <a:off x="1144588" y="685800"/>
            <a:ext cx="4572000" cy="3429000"/>
          </a:xfrm>
          <a:ln/>
        </p:spPr>
      </p:sp>
      <p:sp>
        <p:nvSpPr>
          <p:cNvPr id="72708" name="Rectangle 3"/>
          <p:cNvSpPr>
            <a:spLocks noGrp="1" noChangeArrowheads="1"/>
          </p:cNvSpPr>
          <p:nvPr>
            <p:ph type="body" idx="1"/>
          </p:nvPr>
        </p:nvSpPr>
        <p:spPr>
          <a:xfrm>
            <a:off x="685480" y="4343913"/>
            <a:ext cx="5487041" cy="4114361"/>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ca-E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3852" y="8686362"/>
            <a:ext cx="2972547" cy="45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5557" tIns="47778" rIns="95557" bIns="47778" anchor="b"/>
          <a:lstStyle>
            <a:lvl1pPr defTabSz="955675" eaLnBrk="0" hangingPunct="0">
              <a:defRPr>
                <a:solidFill>
                  <a:schemeClr val="tx1"/>
                </a:solidFill>
                <a:latin typeface="Arial" charset="0"/>
                <a:ea typeface="ＭＳ Ｐゴシック" charset="0"/>
                <a:cs typeface="ＭＳ Ｐゴシック" charset="0"/>
              </a:defRPr>
            </a:lvl1pPr>
            <a:lvl2pPr marL="742950" indent="-285750" defTabSz="955675" eaLnBrk="0" hangingPunct="0">
              <a:defRPr>
                <a:solidFill>
                  <a:schemeClr val="tx1"/>
                </a:solidFill>
                <a:latin typeface="Arial" charset="0"/>
                <a:ea typeface="ＭＳ Ｐゴシック" charset="0"/>
              </a:defRPr>
            </a:lvl2pPr>
            <a:lvl3pPr marL="1143000" indent="-228600" defTabSz="955675" eaLnBrk="0" hangingPunct="0">
              <a:defRPr>
                <a:solidFill>
                  <a:schemeClr val="tx1"/>
                </a:solidFill>
                <a:latin typeface="Arial" charset="0"/>
                <a:ea typeface="ＭＳ Ｐゴシック" charset="0"/>
              </a:defRPr>
            </a:lvl3pPr>
            <a:lvl4pPr marL="1600200" indent="-228600" defTabSz="955675" eaLnBrk="0" hangingPunct="0">
              <a:defRPr>
                <a:solidFill>
                  <a:schemeClr val="tx1"/>
                </a:solidFill>
                <a:latin typeface="Arial" charset="0"/>
                <a:ea typeface="ＭＳ Ｐゴシック" charset="0"/>
              </a:defRPr>
            </a:lvl4pPr>
            <a:lvl5pPr marL="2057400" indent="-228600" defTabSz="955675" eaLnBrk="0" hangingPunct="0">
              <a:defRPr>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01F69EDB-AB53-1F44-B950-CDA04523889E}" type="slidenum">
              <a:rPr lang="es-ES" sz="1300" smtClean="0"/>
              <a:pPr algn="r" eaLnBrk="1" hangingPunct="1">
                <a:defRPr/>
              </a:pPr>
              <a:t>6</a:t>
            </a:fld>
            <a:endParaRPr lang="es-ES" sz="1300" smtClean="0"/>
          </a:p>
        </p:txBody>
      </p:sp>
      <p:sp>
        <p:nvSpPr>
          <p:cNvPr id="35842" name="Rectangle 7"/>
          <p:cNvSpPr txBox="1">
            <a:spLocks noGrp="1" noChangeArrowheads="1"/>
          </p:cNvSpPr>
          <p:nvPr/>
        </p:nvSpPr>
        <p:spPr bwMode="auto">
          <a:xfrm>
            <a:off x="3883852" y="8686362"/>
            <a:ext cx="2972547" cy="45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7" tIns="47778" rIns="95557" bIns="47778" anchor="b"/>
          <a:lstStyle>
            <a:lvl1pPr defTabSz="955675" eaLnBrk="0" hangingPunct="0">
              <a:defRPr sz="2400">
                <a:solidFill>
                  <a:schemeClr val="tx1"/>
                </a:solidFill>
                <a:latin typeface="Arial" charset="0"/>
                <a:ea typeface="ＭＳ Ｐゴシック" charset="0"/>
                <a:cs typeface="ＭＳ Ｐゴシック" charset="0"/>
              </a:defRPr>
            </a:lvl1pPr>
            <a:lvl2pPr marL="742950" indent="-285750" defTabSz="955675" eaLnBrk="0" hangingPunct="0">
              <a:defRPr sz="2400">
                <a:solidFill>
                  <a:schemeClr val="tx1"/>
                </a:solidFill>
                <a:latin typeface="Arial" charset="0"/>
                <a:ea typeface="ＭＳ Ｐゴシック" charset="0"/>
              </a:defRPr>
            </a:lvl2pPr>
            <a:lvl3pPr marL="1143000" indent="-228600" defTabSz="955675" eaLnBrk="0" hangingPunct="0">
              <a:defRPr sz="2400">
                <a:solidFill>
                  <a:schemeClr val="tx1"/>
                </a:solidFill>
                <a:latin typeface="Arial" charset="0"/>
                <a:ea typeface="ＭＳ Ｐゴシック" charset="0"/>
              </a:defRPr>
            </a:lvl3pPr>
            <a:lvl4pPr marL="1600200" indent="-228600" defTabSz="955675" eaLnBrk="0" hangingPunct="0">
              <a:defRPr sz="2400">
                <a:solidFill>
                  <a:schemeClr val="tx1"/>
                </a:solidFill>
                <a:latin typeface="Arial" charset="0"/>
                <a:ea typeface="ＭＳ Ｐゴシック" charset="0"/>
              </a:defRPr>
            </a:lvl4pPr>
            <a:lvl5pPr marL="2057400" indent="-228600" defTabSz="955675" eaLnBrk="0" hangingPunct="0">
              <a:defRPr sz="2400">
                <a:solidFill>
                  <a:schemeClr val="tx1"/>
                </a:solidFill>
                <a:latin typeface="Arial" charset="0"/>
                <a:ea typeface="ＭＳ Ｐゴシック" charset="0"/>
              </a:defRPr>
            </a:lvl5pPr>
            <a:lvl6pPr marL="2514600" indent="-228600" defTabSz="955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5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5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56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6E57539-5DDD-DA42-A6A6-F1D0C83D96D8}" type="slidenum">
              <a:rPr lang="es-ES" sz="1300"/>
              <a:pPr algn="r" eaLnBrk="1" hangingPunct="1"/>
              <a:t>6</a:t>
            </a:fld>
            <a:endParaRPr lang="es-ES" sz="1300"/>
          </a:p>
        </p:txBody>
      </p:sp>
      <p:sp>
        <p:nvSpPr>
          <p:cNvPr id="69636"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685480" y="4343913"/>
            <a:ext cx="5487041" cy="411436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95557" tIns="47778" rIns="95557" bIns="47778"/>
          <a:lstStyle/>
          <a:p>
            <a:pPr eaLnBrk="1" hangingPunct="1">
              <a:defRPr/>
            </a:pPr>
            <a:endParaRPr lang="ca-E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158265" indent="-158265">
              <a:buFont typeface="Arial"/>
              <a:buChar char="•"/>
              <a:defRPr/>
            </a:pPr>
            <a:r>
              <a:rPr lang="en-US" dirty="0" smtClean="0">
                <a:cs typeface="+mn-cs"/>
              </a:rPr>
              <a:t>Here we see a nice picture of the structure of the system.</a:t>
            </a:r>
          </a:p>
          <a:p>
            <a:pPr marL="158265" indent="-158265">
              <a:buFont typeface="Arial"/>
              <a:buChar char="•"/>
              <a:defRPr/>
            </a:pPr>
            <a:r>
              <a:rPr lang="en-US" dirty="0" smtClean="0">
                <a:cs typeface="+mn-cs"/>
              </a:rPr>
              <a:t>Where we have the dynamics of the meteorological model on one side coupled with the physics of the </a:t>
            </a:r>
            <a:r>
              <a:rPr lang="en-US" dirty="0" err="1" smtClean="0">
                <a:cs typeface="+mn-cs"/>
              </a:rPr>
              <a:t>diabatic</a:t>
            </a:r>
            <a:r>
              <a:rPr lang="en-US" dirty="0" smtClean="0">
                <a:cs typeface="+mn-cs"/>
              </a:rPr>
              <a:t> processes of the primitive equations. The advection and horizontal diffusion of tracers, in our case aerosols and gases, are done with the </a:t>
            </a:r>
            <a:r>
              <a:rPr lang="en-US" dirty="0" err="1" smtClean="0">
                <a:cs typeface="+mn-cs"/>
              </a:rPr>
              <a:t>numerics</a:t>
            </a:r>
            <a:r>
              <a:rPr lang="en-US" dirty="0" smtClean="0">
                <a:cs typeface="+mn-cs"/>
              </a:rPr>
              <a:t> of the meteorology, and the different emission, </a:t>
            </a:r>
            <a:r>
              <a:rPr lang="en-US" dirty="0" err="1" smtClean="0">
                <a:cs typeface="+mn-cs"/>
              </a:rPr>
              <a:t>transormation</a:t>
            </a:r>
            <a:r>
              <a:rPr lang="en-US" dirty="0" smtClean="0">
                <a:cs typeface="+mn-cs"/>
              </a:rPr>
              <a:t> or reaction and deposition are solved in the physics part of the model.</a:t>
            </a:r>
          </a:p>
          <a:p>
            <a:pPr marL="158265" indent="-158265">
              <a:buFont typeface="Arial"/>
              <a:buChar char="•"/>
              <a:defRPr/>
            </a:pPr>
            <a:r>
              <a:rPr lang="en-US" dirty="0" smtClean="0">
                <a:cs typeface="+mn-cs"/>
              </a:rPr>
              <a:t>The different processes considered are depicted in the bottom figure. We consider online emission of dust, sea salt, and biogenic gases, advection and </a:t>
            </a:r>
            <a:r>
              <a:rPr lang="en-US" dirty="0" err="1" smtClean="0">
                <a:cs typeface="+mn-cs"/>
              </a:rPr>
              <a:t>difusion</a:t>
            </a:r>
            <a:r>
              <a:rPr lang="en-US" dirty="0" smtClean="0">
                <a:cs typeface="+mn-cs"/>
              </a:rPr>
              <a:t>, convective mixing, gas-phase chemistry, wet removal, sedimentation dry </a:t>
            </a:r>
            <a:r>
              <a:rPr lang="en-US" dirty="0" err="1" smtClean="0">
                <a:cs typeface="+mn-cs"/>
              </a:rPr>
              <a:t>depostion</a:t>
            </a:r>
            <a:r>
              <a:rPr lang="en-US" dirty="0" smtClean="0">
                <a:cs typeface="+mn-cs"/>
              </a:rPr>
              <a:t> and direct </a:t>
            </a:r>
            <a:r>
              <a:rPr lang="en-US" dirty="0" err="1" smtClean="0">
                <a:cs typeface="+mn-cs"/>
              </a:rPr>
              <a:t>radiative</a:t>
            </a:r>
            <a:r>
              <a:rPr lang="en-US" dirty="0" smtClean="0">
                <a:cs typeface="+mn-cs"/>
              </a:rPr>
              <a:t> feedbacks.</a:t>
            </a:r>
            <a:endParaRPr lang="en-US" dirty="0">
              <a:cs typeface="+mn-cs"/>
            </a:endParaRPr>
          </a:p>
        </p:txBody>
      </p:sp>
      <p:sp>
        <p:nvSpPr>
          <p:cNvPr id="4" name="Marcador de número de diapositiva 3"/>
          <p:cNvSpPr>
            <a:spLocks noGrp="1"/>
          </p:cNvSpPr>
          <p:nvPr>
            <p:ph type="sldNum" sz="quarter" idx="5"/>
          </p:nvPr>
        </p:nvSpPr>
        <p:spPr/>
        <p:txBody>
          <a:bodyPr/>
          <a:lstStyle/>
          <a:p>
            <a:pPr>
              <a:defRPr/>
            </a:pPr>
            <a:fld id="{69C42469-7D11-D44D-843F-615566AD9D2E}" type="slidenum">
              <a:rPr lang="es-ES"/>
              <a:pPr>
                <a:defRPr/>
              </a:pPr>
              <a:t>35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58465" y="686474"/>
            <a:ext cx="4941072" cy="3428114"/>
          </a:xfrm>
        </p:spPr>
      </p:sp>
      <p:sp>
        <p:nvSpPr>
          <p:cNvPr id="3" name="Marcador de notas 2"/>
          <p:cNvSpPr>
            <a:spLocks noGrp="1"/>
          </p:cNvSpPr>
          <p:nvPr>
            <p:ph type="body" idx="1"/>
          </p:nvPr>
        </p:nvSpPr>
        <p:spPr/>
        <p:txBody>
          <a:bodyPr/>
          <a:lstStyle/>
          <a:p>
            <a:pPr marL="158265" indent="-158265">
              <a:buFont typeface="Arial"/>
              <a:buChar char="•"/>
              <a:defRPr/>
            </a:pPr>
            <a:r>
              <a:rPr lang="en-US" dirty="0" smtClean="0">
                <a:cs typeface="+mn-cs"/>
              </a:rPr>
              <a:t>Here we can see the results of an annual simulation of dust with the model configured at global scale and a focus over the north Africa region. The </a:t>
            </a:r>
            <a:r>
              <a:rPr lang="en-US" dirty="0" err="1" smtClean="0">
                <a:cs typeface="+mn-cs"/>
              </a:rPr>
              <a:t>sesonal</a:t>
            </a:r>
            <a:r>
              <a:rPr lang="en-US" dirty="0" smtClean="0">
                <a:cs typeface="+mn-cs"/>
              </a:rPr>
              <a:t> mean model results are plotted in the left column, the results of MISR satellite in the central </a:t>
            </a:r>
            <a:r>
              <a:rPr lang="en-US" dirty="0" err="1" smtClean="0">
                <a:cs typeface="+mn-cs"/>
              </a:rPr>
              <a:t>colum</a:t>
            </a:r>
            <a:r>
              <a:rPr lang="en-US" dirty="0" smtClean="0">
                <a:cs typeface="+mn-cs"/>
              </a:rPr>
              <a:t> and the OMI aerosol index in the right column.</a:t>
            </a:r>
          </a:p>
          <a:p>
            <a:pPr marL="158265" indent="-158265">
              <a:buFont typeface="Arial"/>
              <a:buChar char="•"/>
              <a:defRPr/>
            </a:pPr>
            <a:r>
              <a:rPr lang="en-US" dirty="0" smtClean="0">
                <a:cs typeface="+mn-cs"/>
              </a:rPr>
              <a:t>We can see how the model is able to capture and reproduce the spatial distribution of the emissions over the north African domain for the different seasons of the year.</a:t>
            </a:r>
          </a:p>
          <a:p>
            <a:pPr marL="158265" indent="-158265">
              <a:buFont typeface="Arial"/>
              <a:buChar char="•"/>
              <a:defRPr/>
            </a:pPr>
            <a:r>
              <a:rPr lang="en-US" dirty="0" smtClean="0">
                <a:cs typeface="+mn-cs"/>
              </a:rPr>
              <a:t>This results have been compared also against </a:t>
            </a:r>
            <a:r>
              <a:rPr lang="en-US" dirty="0" err="1" smtClean="0">
                <a:cs typeface="+mn-cs"/>
              </a:rPr>
              <a:t>aeronet</a:t>
            </a:r>
            <a:r>
              <a:rPr lang="en-US" dirty="0" smtClean="0">
                <a:cs typeface="+mn-cs"/>
              </a:rPr>
              <a:t> stations</a:t>
            </a:r>
            <a:endParaRPr lang="en-US" dirty="0">
              <a:cs typeface="+mn-cs"/>
            </a:endParaRPr>
          </a:p>
        </p:txBody>
      </p:sp>
      <p:sp>
        <p:nvSpPr>
          <p:cNvPr id="4" name="Marcador de número de diapositiva 3"/>
          <p:cNvSpPr>
            <a:spLocks noGrp="1"/>
          </p:cNvSpPr>
          <p:nvPr>
            <p:ph type="sldNum" sz="quarter" idx="5"/>
          </p:nvPr>
        </p:nvSpPr>
        <p:spPr/>
        <p:txBody>
          <a:bodyPr/>
          <a:lstStyle/>
          <a:p>
            <a:pPr>
              <a:defRPr/>
            </a:pPr>
            <a:fld id="{30D6AA16-4625-844C-8EFC-1C16617CB9A2}" type="slidenum">
              <a:rPr lang="es-ES"/>
              <a:pPr>
                <a:defRPr/>
              </a:pPr>
              <a:t>40</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3068960"/>
            <a:ext cx="7772400" cy="747514"/>
          </a:xfrm>
        </p:spPr>
        <p:txBody>
          <a:bodyPr>
            <a:normAutofit/>
          </a:bodyPr>
          <a:lstStyle>
            <a:lvl1pPr algn="ctr">
              <a:defRPr sz="3200" b="1">
                <a:solidFill>
                  <a:schemeClr val="bg1"/>
                </a:solidFill>
                <a:latin typeface="Arial" pitchFamily="34" charset="0"/>
                <a:cs typeface="Arial" pitchFamily="34" charset="0"/>
              </a:defRPr>
            </a:lvl1pPr>
          </a:lstStyle>
          <a:p>
            <a:r>
              <a:rPr lang="en-US" dirty="0"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4067" y="1196752"/>
            <a:ext cx="497194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251520" y="188640"/>
            <a:ext cx="3894050" cy="400110"/>
          </a:xfrm>
          <a:prstGeom prst="rect">
            <a:avLst/>
          </a:prstGeom>
          <a:noFill/>
        </p:spPr>
        <p:txBody>
          <a:bodyPr wrap="square" rtlCol="0">
            <a:spAutoFit/>
          </a:bodyPr>
          <a:lstStyle/>
          <a:p>
            <a:r>
              <a:rPr lang="es-ES" sz="2000" b="0" dirty="0" smtClean="0">
                <a:solidFill>
                  <a:schemeClr val="bg1"/>
                </a:solidFill>
              </a:rPr>
              <a:t>www.bsc.es</a:t>
            </a:r>
            <a:endParaRPr lang="es-ES" sz="2000" b="0" dirty="0">
              <a:solidFill>
                <a:schemeClr val="bg1"/>
              </a:solidFill>
            </a:endParaRPr>
          </a:p>
        </p:txBody>
      </p:sp>
    </p:spTree>
    <p:extLst>
      <p:ext uri="{BB962C8B-B14F-4D97-AF65-F5344CB8AC3E}">
        <p14:creationId xmlns:p14="http://schemas.microsoft.com/office/powerpoint/2010/main" val="1954040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8"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‹Nº›</a:t>
            </a:fld>
            <a:endParaRPr lang="es-ES" dirty="0"/>
          </a:p>
        </p:txBody>
      </p:sp>
      <p:sp>
        <p:nvSpPr>
          <p:cNvPr id="9"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lvl1pPr>
              <a:lnSpc>
                <a:spcPts val="3000"/>
              </a:lnSpc>
              <a:defRPr/>
            </a:lvl1pPr>
          </a:lstStyle>
          <a:p>
            <a:r>
              <a:rPr lang="es-ES" smtClean="0"/>
              <a:t>Haga clic para modificar el estilo de título del patrón</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extLst>
      <p:ext uri="{BB962C8B-B14F-4D97-AF65-F5344CB8AC3E}">
        <p14:creationId xmlns:p14="http://schemas.microsoft.com/office/powerpoint/2010/main" val="23957684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371181"/>
            <a:ext cx="7772400" cy="1362075"/>
          </a:xfrm>
        </p:spPr>
        <p:txBody>
          <a:bodyPr anchor="t">
            <a:normAutofit/>
          </a:bodyPr>
          <a:lstStyle>
            <a:lvl1pPr algn="r">
              <a:defRPr sz="2800" b="1" cap="all">
                <a:solidFill>
                  <a:schemeClr val="bg1"/>
                </a:solidFill>
                <a:latin typeface="Arial" pitchFamily="34" charset="0"/>
                <a:cs typeface="Arial" pitchFamily="34" charset="0"/>
              </a:defRPr>
            </a:lvl1pPr>
          </a:lstStyle>
          <a:p>
            <a:r>
              <a:rPr lang="es-ES" smtClean="0"/>
              <a:t>Haga clic para modificar el estilo de 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576" y="2852936"/>
            <a:ext cx="32171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125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Content Placeholder 3"/>
          <p:cNvSpPr>
            <a:spLocks noGrp="1"/>
          </p:cNvSpPr>
          <p:nvPr>
            <p:ph sz="half" idx="2"/>
          </p:nvPr>
        </p:nvSpPr>
        <p:spPr>
          <a:xfrm>
            <a:off x="4648200"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8"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10"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‹Nº›</a:t>
            </a:fld>
            <a:endParaRPr lang="es-ES" dirty="0"/>
          </a:p>
        </p:txBody>
      </p:sp>
      <p:sp>
        <p:nvSpPr>
          <p:cNvPr id="11"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8140026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mtClean="0"/>
              <a:t>Haga clic para modificar el estilo de título del patrón</a:t>
            </a:r>
            <a:endParaRPr lang="en-US"/>
          </a:p>
        </p:txBody>
      </p:sp>
      <p:sp>
        <p:nvSpPr>
          <p:cNvPr id="7" name="Footer Placeholder 6"/>
          <p:cNvSpPr>
            <a:spLocks noGrp="1"/>
          </p:cNvSpPr>
          <p:nvPr>
            <p:ph type="ftr" sz="quarter" idx="10"/>
          </p:nvPr>
        </p:nvSpPr>
        <p:spPr/>
        <p:txBody>
          <a:bodyPr/>
          <a:lstStyle/>
          <a:p>
            <a:endParaRPr lang="es-ES" dirty="0"/>
          </a:p>
        </p:txBody>
      </p:sp>
      <p:sp>
        <p:nvSpPr>
          <p:cNvPr id="8" name="Slide Number Placeholder 7"/>
          <p:cNvSpPr>
            <a:spLocks noGrp="1"/>
          </p:cNvSpPr>
          <p:nvPr>
            <p:ph type="sldNum" sz="quarter" idx="11"/>
          </p:nvPr>
        </p:nvSpPr>
        <p:spPr/>
        <p:txBody>
          <a:bodyPr anchor="b"/>
          <a:lstStyle/>
          <a:p>
            <a:fld id="{4A490C5D-AEA8-4823-B9B3-806910A0ECF7}" type="slidenum">
              <a:rPr lang="es-ES" smtClean="0"/>
              <a:pPr/>
              <a:t>‹Nº›</a:t>
            </a:fld>
            <a:endParaRPr lang="es-ES" dirty="0"/>
          </a:p>
        </p:txBody>
      </p:sp>
    </p:spTree>
    <p:extLst>
      <p:ext uri="{BB962C8B-B14F-4D97-AF65-F5344CB8AC3E}">
        <p14:creationId xmlns:p14="http://schemas.microsoft.com/office/powerpoint/2010/main" val="9914575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‹Nº›</a:t>
            </a:fld>
            <a:endParaRPr lang="es-ES" dirty="0"/>
          </a:p>
        </p:txBody>
      </p:sp>
    </p:spTree>
    <p:extLst>
      <p:ext uri="{BB962C8B-B14F-4D97-AF65-F5344CB8AC3E}">
        <p14:creationId xmlns:p14="http://schemas.microsoft.com/office/powerpoint/2010/main" val="26845240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Presentation End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3068960"/>
            <a:ext cx="7772400" cy="747514"/>
          </a:xfrm>
        </p:spPr>
        <p:txBody>
          <a:bodyPr anchor="ctr">
            <a:normAutofit/>
          </a:bodyPr>
          <a:lstStyle>
            <a:lvl1pPr algn="ctr">
              <a:defRPr sz="3200" b="0">
                <a:solidFill>
                  <a:schemeClr val="bg1"/>
                </a:solidFill>
                <a:latin typeface="Arial" pitchFamily="34" charset="0"/>
                <a:cs typeface="Arial" pitchFamily="34" charset="0"/>
              </a:defRPr>
            </a:lvl1pPr>
          </a:lstStyle>
          <a:p>
            <a:r>
              <a:rPr lang="en-US" dirty="0"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4067" y="1196752"/>
            <a:ext cx="497194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251520" y="188640"/>
            <a:ext cx="3894050" cy="400110"/>
          </a:xfrm>
          <a:prstGeom prst="rect">
            <a:avLst/>
          </a:prstGeom>
          <a:noFill/>
        </p:spPr>
        <p:txBody>
          <a:bodyPr wrap="square" rtlCol="0">
            <a:spAutoFit/>
          </a:bodyPr>
          <a:lstStyle/>
          <a:p>
            <a:r>
              <a:rPr lang="es-ES" sz="2000" b="0" dirty="0" smtClean="0">
                <a:solidFill>
                  <a:schemeClr val="bg1"/>
                </a:solidFill>
              </a:rPr>
              <a:t>www.bsc.es</a:t>
            </a:r>
            <a:endParaRPr lang="es-ES" sz="2000" b="0" dirty="0">
              <a:solidFill>
                <a:schemeClr val="bg1"/>
              </a:solidFill>
            </a:endParaRPr>
          </a:p>
        </p:txBody>
      </p:sp>
    </p:spTree>
    <p:extLst>
      <p:ext uri="{BB962C8B-B14F-4D97-AF65-F5344CB8AC3E}">
        <p14:creationId xmlns:p14="http://schemas.microsoft.com/office/powerpoint/2010/main" val="34408340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p>
            <a:r>
              <a:rPr lang="es-ES" smtClean="0"/>
              <a:t>Haga clic para modificar el estilo de título del patrón</a:t>
            </a:r>
            <a:endParaRPr lang="es-ES" dirty="0"/>
          </a:p>
        </p:txBody>
      </p:sp>
      <p:sp>
        <p:nvSpPr>
          <p:cNvPr id="3" name="Text Placeholder 2"/>
          <p:cNvSpPr>
            <a:spLocks noGrp="1"/>
          </p:cNvSpPr>
          <p:nvPr>
            <p:ph type="body" idx="1"/>
          </p:nvPr>
        </p:nvSpPr>
        <p:spPr>
          <a:xfrm>
            <a:off x="107504" y="980728"/>
            <a:ext cx="8928992" cy="518457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5"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‹Nº›</a:t>
            </a:fld>
            <a:endParaRPr lang="es-ES" dirty="0"/>
          </a:p>
        </p:txBody>
      </p:sp>
      <p:pic>
        <p:nvPicPr>
          <p:cNvPr id="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6309320"/>
            <a:ext cx="1878899" cy="46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30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iming>
    <p:tnLst>
      <p:par>
        <p:cTn id="1" dur="indefinite" restart="never" nodeType="tmRoot"/>
      </p:par>
    </p:tnLst>
  </p:timing>
  <p:hf hdr="0" ftr="0" dt="0"/>
  <p:txStyles>
    <p:titleStyle>
      <a:lvl1pPr algn="l" defTabSz="914400" rtl="0" eaLnBrk="1" latinLnBrk="0" hangingPunct="1">
        <a:spcBef>
          <a:spcPct val="0"/>
        </a:spcBef>
        <a:buNone/>
        <a:defRPr sz="27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Tx/>
        <a:buBlip>
          <a:blip r:embed="rId11"/>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12160" y="5969024"/>
            <a:ext cx="2880320" cy="307777"/>
          </a:xfrm>
          <a:prstGeom prst="rect">
            <a:avLst/>
          </a:prstGeom>
          <a:noFill/>
        </p:spPr>
        <p:txBody>
          <a:bodyPr wrap="square" rtlCol="0">
            <a:spAutoFit/>
          </a:bodyPr>
          <a:lstStyle/>
          <a:p>
            <a:pPr algn="r"/>
            <a:r>
              <a:rPr lang="x-none" sz="1400" dirty="0" smtClean="0">
                <a:solidFill>
                  <a:schemeClr val="bg1"/>
                </a:solidFill>
              </a:rPr>
              <a:t>Barcelona, </a:t>
            </a:r>
            <a:r>
              <a:rPr lang="es-ES_tradnl" sz="1400" dirty="0" smtClean="0">
                <a:solidFill>
                  <a:schemeClr val="bg1"/>
                </a:solidFill>
              </a:rPr>
              <a:t>25 </a:t>
            </a:r>
            <a:r>
              <a:rPr lang="es-ES_tradnl" sz="1400" dirty="0" err="1" smtClean="0">
                <a:solidFill>
                  <a:schemeClr val="bg1"/>
                </a:solidFill>
              </a:rPr>
              <a:t>January</a:t>
            </a:r>
            <a:r>
              <a:rPr lang="en-GB" sz="1400" dirty="0" smtClean="0">
                <a:solidFill>
                  <a:schemeClr val="bg1"/>
                </a:solidFill>
              </a:rPr>
              <a:t> </a:t>
            </a:r>
            <a:r>
              <a:rPr lang="es-ES_tradnl" sz="1400" dirty="0" smtClean="0">
                <a:solidFill>
                  <a:schemeClr val="bg1"/>
                </a:solidFill>
              </a:rPr>
              <a:t>2013</a:t>
            </a:r>
            <a:endParaRPr lang="es-ES" sz="1400" dirty="0">
              <a:solidFill>
                <a:schemeClr val="bg1"/>
              </a:solidFill>
            </a:endParaRPr>
          </a:p>
        </p:txBody>
      </p:sp>
      <p:sp>
        <p:nvSpPr>
          <p:cNvPr id="7" name="TextBox 6"/>
          <p:cNvSpPr txBox="1"/>
          <p:nvPr/>
        </p:nvSpPr>
        <p:spPr>
          <a:xfrm>
            <a:off x="1403648" y="5157192"/>
            <a:ext cx="6480720" cy="369332"/>
          </a:xfrm>
          <a:prstGeom prst="rect">
            <a:avLst/>
          </a:prstGeom>
          <a:noFill/>
        </p:spPr>
        <p:txBody>
          <a:bodyPr wrap="square" rtlCol="0">
            <a:spAutoFit/>
          </a:bodyPr>
          <a:lstStyle/>
          <a:p>
            <a:pPr algn="ctr"/>
            <a:r>
              <a:rPr lang="es-ES" dirty="0" smtClean="0">
                <a:solidFill>
                  <a:schemeClr val="bg1"/>
                </a:solidFill>
                <a:latin typeface="Arial" pitchFamily="34" charset="0"/>
                <a:cs typeface="Arial" pitchFamily="34" charset="0"/>
              </a:rPr>
              <a:t>Oriol Jorba and Kim </a:t>
            </a:r>
            <a:r>
              <a:rPr lang="es-ES" dirty="0" err="1" smtClean="0">
                <a:solidFill>
                  <a:schemeClr val="bg1"/>
                </a:solidFill>
                <a:latin typeface="Arial" pitchFamily="34" charset="0"/>
                <a:cs typeface="Arial" pitchFamily="34" charset="0"/>
              </a:rPr>
              <a:t>Serradell</a:t>
            </a:r>
            <a:endParaRPr lang="es-ES" dirty="0">
              <a:solidFill>
                <a:schemeClr val="bg1"/>
              </a:solidFill>
              <a:latin typeface="Arial" pitchFamily="34" charset="0"/>
              <a:cs typeface="Arial" pitchFamily="34" charset="0"/>
            </a:endParaRPr>
          </a:p>
        </p:txBody>
      </p:sp>
      <p:sp>
        <p:nvSpPr>
          <p:cNvPr id="12" name="Title 11"/>
          <p:cNvSpPr>
            <a:spLocks noGrp="1"/>
          </p:cNvSpPr>
          <p:nvPr>
            <p:ph type="ctrTitle"/>
          </p:nvPr>
        </p:nvSpPr>
        <p:spPr/>
        <p:txBody>
          <a:bodyPr>
            <a:normAutofit fontScale="90000"/>
          </a:bodyPr>
          <a:lstStyle/>
          <a:p>
            <a:r>
              <a:rPr lang="es-ES" dirty="0" smtClean="0"/>
              <a:t>ATMOSPHERIC MODELING:</a:t>
            </a:r>
            <a:br>
              <a:rPr lang="es-ES" dirty="0" smtClean="0"/>
            </a:br>
            <a:r>
              <a:rPr lang="es-ES" dirty="0" smtClean="0"/>
              <a:t>INTRODUCTION, SOME APPLICATIONS AND COMPUTATIONAL DEMANDS</a:t>
            </a:r>
            <a:endParaRPr lang="es-ES" dirty="0"/>
          </a:p>
        </p:txBody>
      </p:sp>
      <p:sp>
        <p:nvSpPr>
          <p:cNvPr id="13" name="Subtitle 12"/>
          <p:cNvSpPr>
            <a:spLocks noGrp="1"/>
          </p:cNvSpPr>
          <p:nvPr>
            <p:ph type="subTitle" idx="1"/>
          </p:nvPr>
        </p:nvSpPr>
        <p:spPr>
          <a:xfrm>
            <a:off x="1371600" y="4149080"/>
            <a:ext cx="6400800" cy="864096"/>
          </a:xfrm>
        </p:spPr>
        <p:txBody>
          <a:bodyPr/>
          <a:lstStyle/>
          <a:p>
            <a:r>
              <a:rPr lang="en-GB" dirty="0" err="1" smtClean="0"/>
              <a:t>Aules</a:t>
            </a:r>
            <a:r>
              <a:rPr lang="en-GB" dirty="0" smtClean="0"/>
              <a:t> </a:t>
            </a:r>
            <a:r>
              <a:rPr lang="en-GB" dirty="0" err="1" smtClean="0"/>
              <a:t>d’Empresa</a:t>
            </a:r>
            <a:r>
              <a:rPr lang="en-GB" dirty="0" smtClean="0"/>
              <a:t> 2013</a:t>
            </a:r>
            <a:endParaRPr lang="en-GB" dirty="0"/>
          </a:p>
        </p:txBody>
      </p:sp>
    </p:spTree>
    <p:extLst>
      <p:ext uri="{BB962C8B-B14F-4D97-AF65-F5344CB8AC3E}">
        <p14:creationId xmlns:p14="http://schemas.microsoft.com/office/powerpoint/2010/main" val="194587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eaLnBrk="1" hangingPunct="1">
              <a:defRPr/>
            </a:pPr>
            <a:endParaRPr lang="en-GB" smtClean="0">
              <a:cs typeface="+mj-cs"/>
            </a:endParaRPr>
          </a:p>
        </p:txBody>
      </p:sp>
      <p:sp>
        <p:nvSpPr>
          <p:cNvPr id="759811" name="Rectangle 3"/>
          <p:cNvSpPr>
            <a:spLocks noGrp="1" noRot="1" noChangeArrowheads="1"/>
          </p:cNvSpPr>
          <p:nvPr>
            <p:ph type="body" idx="1"/>
          </p:nvPr>
        </p:nvSpPr>
        <p:spPr/>
        <p:txBody>
          <a:bodyPr/>
          <a:lstStyle/>
          <a:p>
            <a:pPr eaLnBrk="1" hangingPunct="1">
              <a:defRPr/>
            </a:pPr>
            <a:endParaRPr lang="en-GB" smtClean="0">
              <a:cs typeface="+mn-cs"/>
            </a:endParaRPr>
          </a:p>
        </p:txBody>
      </p:sp>
      <p:pic>
        <p:nvPicPr>
          <p:cNvPr id="9219" name="Picture 5" descr="Nueva 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53988"/>
            <a:ext cx="8626475"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57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9" name="Rectangle 3"/>
          <p:cNvSpPr>
            <a:spLocks noGrp="1" noRot="1" noChangeArrowheads="1"/>
          </p:cNvSpPr>
          <p:nvPr>
            <p:ph type="body" idx="1"/>
          </p:nvPr>
        </p:nvSpPr>
        <p:spPr/>
        <p:txBody>
          <a:bodyPr/>
          <a:lstStyle/>
          <a:p>
            <a:pPr eaLnBrk="1" hangingPunct="1">
              <a:defRPr/>
            </a:pPr>
            <a:endParaRPr lang="en-GB" smtClean="0">
              <a:cs typeface="+mn-cs"/>
            </a:endParaRPr>
          </a:p>
        </p:txBody>
      </p:sp>
      <p:pic>
        <p:nvPicPr>
          <p:cNvPr id="27650" name="Picture 4" descr="ciclo-Atmosphere_composition_diagram-E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711200"/>
            <a:ext cx="687705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4" name="Rectangle 8"/>
          <p:cNvSpPr>
            <a:spLocks noGrp="1" noChangeArrowheads="1"/>
          </p:cNvSpPr>
          <p:nvPr>
            <p:ph type="title"/>
          </p:nvPr>
        </p:nvSpPr>
        <p:spPr bwMode="auto">
          <a:xfrm>
            <a:off x="57150" y="93663"/>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err="1" smtClean="0">
                <a:solidFill>
                  <a:srgbClr val="FFFFFF"/>
                </a:solidFill>
                <a:cs typeface="+mj-cs"/>
              </a:rPr>
              <a:t>Atmospheric</a:t>
            </a:r>
            <a:r>
              <a:rPr lang="es-ES" dirty="0" smtClean="0">
                <a:solidFill>
                  <a:srgbClr val="FFFFFF"/>
                </a:solidFill>
                <a:cs typeface="+mj-cs"/>
              </a:rPr>
              <a:t> </a:t>
            </a:r>
            <a:r>
              <a:rPr lang="es-ES" dirty="0" err="1" smtClean="0">
                <a:solidFill>
                  <a:srgbClr val="FFFFFF"/>
                </a:solidFill>
                <a:cs typeface="+mj-cs"/>
              </a:rPr>
              <a:t>chemistry</a:t>
            </a:r>
            <a:r>
              <a:rPr lang="es-ES" dirty="0" smtClean="0">
                <a:solidFill>
                  <a:srgbClr val="FFFFFF"/>
                </a:solidFill>
                <a:cs typeface="+mj-cs"/>
              </a:rPr>
              <a:t> – air </a:t>
            </a:r>
            <a:r>
              <a:rPr lang="es-ES" dirty="0" err="1" smtClean="0">
                <a:solidFill>
                  <a:srgbClr val="FFFFFF"/>
                </a:solidFill>
                <a:cs typeface="+mj-cs"/>
              </a:rPr>
              <a:t>quality</a:t>
            </a:r>
            <a:endParaRPr lang="es-ES" dirty="0" smtClean="0">
              <a:solidFill>
                <a:srgbClr val="FFFFFF"/>
              </a:solidFill>
              <a:cs typeface="+mj-cs"/>
            </a:endParaRPr>
          </a:p>
        </p:txBody>
      </p:sp>
    </p:spTree>
    <p:extLst>
      <p:ext uri="{BB962C8B-B14F-4D97-AF65-F5344CB8AC3E}">
        <p14:creationId xmlns:p14="http://schemas.microsoft.com/office/powerpoint/2010/main" val="117737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body" idx="1"/>
          </p:nvPr>
        </p:nvSpPr>
        <p:spPr>
          <a:xfrm>
            <a:off x="5003800" y="1012825"/>
            <a:ext cx="3995738" cy="5599113"/>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defTabSz="449263" eaLnBrk="1" hangingPunct="1">
              <a:buFont typeface="Wingding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smtClean="0">
                <a:solidFill>
                  <a:schemeClr val="hlink"/>
                </a:solidFill>
                <a:latin typeface="Century Gothic" charset="0"/>
                <a:cs typeface="+mn-cs"/>
              </a:rPr>
              <a:t>CLIMATE SYSTEM:</a:t>
            </a:r>
          </a:p>
          <a:p>
            <a:pPr marL="338138" indent="-338138" defTabSz="449263" eaLnBrk="1" hangingPunct="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400" b="1" dirty="0" smtClean="0">
                <a:solidFill>
                  <a:srgbClr val="0A1624"/>
                </a:solidFill>
                <a:latin typeface="Century Gothic" charset="0"/>
                <a:cs typeface="+mn-cs"/>
              </a:rPr>
              <a:t>Atmosphere:</a:t>
            </a:r>
            <a:r>
              <a:rPr lang="en-GB" sz="1400" dirty="0" smtClean="0">
                <a:solidFill>
                  <a:srgbClr val="0A1624"/>
                </a:solidFill>
                <a:latin typeface="Century Gothic" charset="0"/>
                <a:cs typeface="+mn-cs"/>
              </a:rPr>
              <a:t> </a:t>
            </a:r>
            <a:r>
              <a:rPr lang="en-GB" sz="1400" dirty="0" smtClean="0">
                <a:latin typeface="Century Gothic" charset="0"/>
                <a:cs typeface="+mn-cs"/>
              </a:rPr>
              <a:t>circulation, the heat transfer to and from the sun, formation of clouds and atmospheric reactive flows that determine the concentrations of its chemicals.</a:t>
            </a:r>
          </a:p>
          <a:p>
            <a:pPr marL="338138" indent="-338138" defTabSz="449263" eaLnBrk="1" hangingPunct="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400" b="1" dirty="0" smtClean="0">
                <a:solidFill>
                  <a:srgbClr val="0A1624"/>
                </a:solidFill>
                <a:latin typeface="Century Gothic" charset="0"/>
                <a:cs typeface="+mn-cs"/>
              </a:rPr>
              <a:t>Ocean:</a:t>
            </a:r>
            <a:r>
              <a:rPr lang="en-GB" sz="1400" dirty="0" smtClean="0">
                <a:solidFill>
                  <a:srgbClr val="0A1624"/>
                </a:solidFill>
                <a:latin typeface="Century Gothic" charset="0"/>
                <a:cs typeface="+mn-cs"/>
              </a:rPr>
              <a:t> </a:t>
            </a:r>
            <a:r>
              <a:rPr lang="en-GB" sz="1400" dirty="0" smtClean="0">
                <a:latin typeface="Century Gothic" charset="0"/>
                <a:cs typeface="+mn-cs"/>
              </a:rPr>
              <a:t>interaction of ocean and atmosphere through exchange of momentum, heat and water. The ocean is a heat sink and it is a medium of transport of energy from continent to continent.</a:t>
            </a:r>
          </a:p>
          <a:p>
            <a:pPr marL="338138" indent="-338138" defTabSz="449263" eaLnBrk="1" hangingPunct="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400" b="1" dirty="0" smtClean="0">
                <a:solidFill>
                  <a:srgbClr val="0A1624"/>
                </a:solidFill>
                <a:latin typeface="Century Gothic" charset="0"/>
                <a:cs typeface="+mn-cs"/>
              </a:rPr>
              <a:t>Land:</a:t>
            </a:r>
            <a:r>
              <a:rPr lang="en-GB" sz="1400" dirty="0" smtClean="0">
                <a:solidFill>
                  <a:srgbClr val="0A1624"/>
                </a:solidFill>
                <a:latin typeface="Century Gothic" charset="0"/>
                <a:cs typeface="+mn-cs"/>
              </a:rPr>
              <a:t> </a:t>
            </a:r>
            <a:r>
              <a:rPr lang="en-GB" sz="1400" dirty="0" smtClean="0">
                <a:latin typeface="Century Gothic" charset="0"/>
                <a:cs typeface="+mn-cs"/>
              </a:rPr>
              <a:t>vegetation, man and soil play an important role in terms of air dynamics and chemicals transport.</a:t>
            </a:r>
          </a:p>
          <a:p>
            <a:pPr marL="338138" indent="-338138" defTabSz="449263" eaLnBrk="1" hangingPunct="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400" b="1" dirty="0" err="1" smtClean="0">
                <a:solidFill>
                  <a:srgbClr val="0A1624"/>
                </a:solidFill>
                <a:latin typeface="Century Gothic" charset="0"/>
                <a:cs typeface="+mn-cs"/>
              </a:rPr>
              <a:t>Cryosphere</a:t>
            </a:r>
            <a:r>
              <a:rPr lang="en-GB" sz="1400" b="1" dirty="0" smtClean="0">
                <a:solidFill>
                  <a:srgbClr val="0A1624"/>
                </a:solidFill>
                <a:latin typeface="Century Gothic" charset="0"/>
                <a:cs typeface="+mn-cs"/>
              </a:rPr>
              <a:t>:</a:t>
            </a:r>
            <a:r>
              <a:rPr lang="en-GB" sz="1400" dirty="0" smtClean="0">
                <a:solidFill>
                  <a:srgbClr val="0A1624"/>
                </a:solidFill>
                <a:latin typeface="Century Gothic" charset="0"/>
                <a:cs typeface="+mn-cs"/>
              </a:rPr>
              <a:t> </a:t>
            </a:r>
            <a:r>
              <a:rPr lang="en-GB" sz="1400" dirty="0" smtClean="0">
                <a:latin typeface="Century Gothic" charset="0"/>
                <a:cs typeface="+mn-cs"/>
              </a:rPr>
              <a:t>snow, ice and sea-ice influence on the large-scale circulation.</a:t>
            </a:r>
          </a:p>
          <a:p>
            <a:pPr marL="338138" indent="-338138" defTabSz="449263" eaLnBrk="1" hangingPunct="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400" b="1" dirty="0" smtClean="0">
                <a:solidFill>
                  <a:srgbClr val="0A1624"/>
                </a:solidFill>
                <a:latin typeface="Century Gothic" charset="0"/>
                <a:cs typeface="+mn-cs"/>
              </a:rPr>
              <a:t>Biosphere:</a:t>
            </a:r>
            <a:r>
              <a:rPr lang="en-GB" sz="1400" dirty="0" smtClean="0">
                <a:solidFill>
                  <a:srgbClr val="0A1624"/>
                </a:solidFill>
                <a:latin typeface="Century Gothic" charset="0"/>
                <a:cs typeface="+mn-cs"/>
              </a:rPr>
              <a:t> </a:t>
            </a:r>
            <a:r>
              <a:rPr lang="en-GB" sz="1400" dirty="0" smtClean="0">
                <a:latin typeface="Century Gothic" charset="0"/>
                <a:cs typeface="+mn-cs"/>
              </a:rPr>
              <a:t>life on earth and in the water has an important impact on the CO</a:t>
            </a:r>
            <a:r>
              <a:rPr lang="en-GB" sz="1400" baseline="-25000" dirty="0" smtClean="0">
                <a:latin typeface="Century Gothic" charset="0"/>
                <a:cs typeface="+mn-cs"/>
              </a:rPr>
              <a:t>2</a:t>
            </a:r>
            <a:r>
              <a:rPr lang="en-GB" sz="1400" dirty="0" smtClean="0">
                <a:latin typeface="Century Gothic" charset="0"/>
                <a:cs typeface="+mn-cs"/>
              </a:rPr>
              <a:t> cycle.</a:t>
            </a:r>
          </a:p>
          <a:p>
            <a:pPr marL="338138" indent="-338138" defTabSz="449263" eaLnBrk="1" hangingPunct="1">
              <a:spcBef>
                <a:spcPts val="525"/>
              </a:spcBef>
              <a:buFont typeface="Wingding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1400" dirty="0" smtClean="0">
              <a:latin typeface="Century Gothic" charset="0"/>
              <a:cs typeface="+mn-cs"/>
            </a:endParaRPr>
          </a:p>
        </p:txBody>
      </p:sp>
      <p:pic>
        <p:nvPicPr>
          <p:cNvPr id="7219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6406"/>
          <a:stretch>
            <a:fillRect/>
          </a:stretch>
        </p:blipFill>
        <p:spPr bwMode="auto">
          <a:xfrm>
            <a:off x="107950" y="1171575"/>
            <a:ext cx="4824413" cy="5432425"/>
          </a:xfrm>
          <a:prstGeom prst="rect">
            <a:avLst/>
          </a:prstGeom>
          <a:noFill/>
          <a:ln>
            <a:noFill/>
          </a:ln>
          <a:effectLst/>
          <a:extLst>
            <a:ext uri="{909E8E84-426E-40DD-AFC4-6F175D3DCCD1}">
              <a14:hiddenFill xmlns:a14="http://schemas.microsoft.com/office/drawing/2010/main">
                <a:blipFill dpi="0" rotWithShape="0">
                  <a:blip/>
                  <a:srcRect r="640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1924" name="Rectangle 4"/>
          <p:cNvSpPr>
            <a:spLocks noChangeArrowheads="1"/>
          </p:cNvSpPr>
          <p:nvPr/>
        </p:nvSpPr>
        <p:spPr bwMode="auto">
          <a:xfrm>
            <a:off x="107950" y="1122363"/>
            <a:ext cx="5327650"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marL="338138" indent="-338138" algn="l" defTabSz="449263">
              <a:spcBef>
                <a:spcPts val="450"/>
              </a:spcBef>
              <a:buClr>
                <a:srgbClr val="FFCC00"/>
              </a:buClr>
              <a:buSzPct val="70000"/>
              <a:buFont typeface="Wingdings"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GB" sz="800" b="0">
                <a:solidFill>
                  <a:schemeClr val="bg2"/>
                </a:solidFill>
                <a:latin typeface="Century Gothic" charset="0"/>
                <a:cs typeface="Arial" charset="0"/>
              </a:rPr>
              <a:t>Readapted from: www.metoffice.gov.uk/research/hadleycentre/models/climate_system.html</a:t>
            </a:r>
          </a:p>
        </p:txBody>
      </p:sp>
      <p:sp>
        <p:nvSpPr>
          <p:cNvPr id="721925" name="Rectangle 5"/>
          <p:cNvSpPr>
            <a:spLocks noGrp="1" noChangeArrowheads="1"/>
          </p:cNvSpPr>
          <p:nvPr>
            <p:ph type="title"/>
          </p:nvPr>
        </p:nvSpPr>
        <p:spPr bwMode="auto">
          <a:xfrm>
            <a:off x="0" y="255588"/>
            <a:ext cx="8229600" cy="4333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n-GB" dirty="0" smtClean="0">
                <a:solidFill>
                  <a:srgbClr val="FFFFFF"/>
                </a:solidFill>
                <a:cs typeface="Arial Unicode MS" charset="0"/>
              </a:rPr>
              <a:t>The Climate System</a:t>
            </a:r>
          </a:p>
        </p:txBody>
      </p:sp>
    </p:spTree>
    <p:extLst>
      <p:ext uri="{BB962C8B-B14F-4D97-AF65-F5344CB8AC3E}">
        <p14:creationId xmlns:p14="http://schemas.microsoft.com/office/powerpoint/2010/main" val="1524468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bwMode="auto">
          <a:xfrm>
            <a:off x="147638" y="212725"/>
            <a:ext cx="8229600" cy="5683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err="1" smtClean="0">
                <a:solidFill>
                  <a:srgbClr val="FFFFFF"/>
                </a:solidFill>
                <a:cs typeface="+mj-cs"/>
              </a:rPr>
              <a:t>Impacts</a:t>
            </a:r>
            <a:r>
              <a:rPr lang="es-ES" dirty="0" smtClean="0">
                <a:solidFill>
                  <a:srgbClr val="FFFFFF"/>
                </a:solidFill>
                <a:cs typeface="+mj-cs"/>
              </a:rPr>
              <a:t> of </a:t>
            </a:r>
            <a:r>
              <a:rPr lang="es-ES" dirty="0" err="1" smtClean="0">
                <a:solidFill>
                  <a:srgbClr val="FFFFFF"/>
                </a:solidFill>
                <a:cs typeface="+mj-cs"/>
              </a:rPr>
              <a:t>atmospheric</a:t>
            </a:r>
            <a:r>
              <a:rPr lang="es-ES" dirty="0" smtClean="0">
                <a:solidFill>
                  <a:srgbClr val="FFFFFF"/>
                </a:solidFill>
                <a:cs typeface="+mj-cs"/>
              </a:rPr>
              <a:t> </a:t>
            </a:r>
            <a:r>
              <a:rPr lang="es-ES" dirty="0" err="1" smtClean="0">
                <a:solidFill>
                  <a:srgbClr val="FFFFFF"/>
                </a:solidFill>
                <a:cs typeface="+mj-cs"/>
              </a:rPr>
              <a:t>processes</a:t>
            </a:r>
            <a:endParaRPr lang="es-ES" dirty="0" smtClean="0">
              <a:solidFill>
                <a:srgbClr val="FFFFFF"/>
              </a:solidFill>
              <a:cs typeface="+mj-cs"/>
            </a:endParaRPr>
          </a:p>
        </p:txBody>
      </p:sp>
      <p:sp>
        <p:nvSpPr>
          <p:cNvPr id="729091" name="Rectangle 3"/>
          <p:cNvSpPr>
            <a:spLocks noGrp="1" noRot="1" noChangeArrowheads="1"/>
          </p:cNvSpPr>
          <p:nvPr>
            <p:ph type="body" idx="1"/>
          </p:nvPr>
        </p:nvSpPr>
        <p:spPr>
          <a:xfrm>
            <a:off x="457200" y="5462588"/>
            <a:ext cx="8229600" cy="976312"/>
          </a:xfrm>
        </p:spPr>
        <p:txBody>
          <a:bodyPr/>
          <a:lstStyle/>
          <a:p>
            <a:pPr eaLnBrk="1" hangingPunct="1">
              <a:lnSpc>
                <a:spcPct val="80000"/>
              </a:lnSpc>
              <a:defRPr/>
            </a:pPr>
            <a:r>
              <a:rPr lang="es-ES" sz="2400" smtClean="0">
                <a:cs typeface="+mn-cs"/>
              </a:rPr>
              <a:t>Extreme weather events include droughts, floods and associated landslides, storms, cyclones and tornadoes, ocean and coastal surges, heat waves and cold snaps.</a:t>
            </a:r>
            <a:endParaRPr lang="es-ES" sz="1800" smtClean="0">
              <a:cs typeface="+mn-cs"/>
            </a:endParaRPr>
          </a:p>
        </p:txBody>
      </p:sp>
      <p:pic>
        <p:nvPicPr>
          <p:cNvPr id="7290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1154113"/>
            <a:ext cx="3400425" cy="42227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290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925" y="1174750"/>
            <a:ext cx="3384550" cy="42037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9094" name="Line 6"/>
          <p:cNvSpPr>
            <a:spLocks noChangeShapeType="1"/>
          </p:cNvSpPr>
          <p:nvPr/>
        </p:nvSpPr>
        <p:spPr bwMode="auto">
          <a:xfrm>
            <a:off x="3544888" y="3321050"/>
            <a:ext cx="2157412"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Tree>
    <p:extLst>
      <p:ext uri="{BB962C8B-B14F-4D97-AF65-F5344CB8AC3E}">
        <p14:creationId xmlns:p14="http://schemas.microsoft.com/office/powerpoint/2010/main" val="3600741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bwMode="auto">
          <a:xfrm>
            <a:off x="171450" y="246063"/>
            <a:ext cx="4616574" cy="4746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err="1" smtClean="0">
                <a:solidFill>
                  <a:srgbClr val="FFFFFF"/>
                </a:solidFill>
                <a:cs typeface="+mj-cs"/>
              </a:rPr>
              <a:t>What</a:t>
            </a:r>
            <a:r>
              <a:rPr lang="es-ES" dirty="0" smtClean="0">
                <a:solidFill>
                  <a:srgbClr val="FFFFFF"/>
                </a:solidFill>
                <a:cs typeface="+mj-cs"/>
              </a:rPr>
              <a:t> </a:t>
            </a:r>
            <a:r>
              <a:rPr lang="es-ES" dirty="0" err="1" smtClean="0">
                <a:solidFill>
                  <a:srgbClr val="FFFFFF"/>
                </a:solidFill>
                <a:cs typeface="+mj-cs"/>
              </a:rPr>
              <a:t>is</a:t>
            </a:r>
            <a:r>
              <a:rPr lang="es-ES" dirty="0" smtClean="0">
                <a:solidFill>
                  <a:srgbClr val="FFFFFF"/>
                </a:solidFill>
                <a:cs typeface="+mj-cs"/>
              </a:rPr>
              <a:t> air </a:t>
            </a:r>
            <a:r>
              <a:rPr lang="es-ES" dirty="0" err="1" smtClean="0">
                <a:solidFill>
                  <a:srgbClr val="FFFFFF"/>
                </a:solidFill>
                <a:cs typeface="+mj-cs"/>
              </a:rPr>
              <a:t>pollution</a:t>
            </a:r>
            <a:r>
              <a:rPr lang="es-ES" dirty="0" smtClean="0">
                <a:solidFill>
                  <a:srgbClr val="FFFFFF"/>
                </a:solidFill>
                <a:cs typeface="+mj-cs"/>
              </a:rPr>
              <a:t>?</a:t>
            </a:r>
          </a:p>
        </p:txBody>
      </p:sp>
      <p:sp>
        <p:nvSpPr>
          <p:cNvPr id="737283" name="Rectangle 3"/>
          <p:cNvSpPr>
            <a:spLocks noGrp="1" noRot="1" noChangeArrowheads="1"/>
          </p:cNvSpPr>
          <p:nvPr>
            <p:ph type="body" idx="1"/>
          </p:nvPr>
        </p:nvSpPr>
        <p:spPr>
          <a:xfrm>
            <a:off x="457200" y="1181100"/>
            <a:ext cx="8229600" cy="4498975"/>
          </a:xfrm>
        </p:spPr>
        <p:txBody>
          <a:bodyPr/>
          <a:lstStyle/>
          <a:p>
            <a:pPr eaLnBrk="1" hangingPunct="1">
              <a:lnSpc>
                <a:spcPct val="80000"/>
              </a:lnSpc>
              <a:defRPr/>
            </a:pPr>
            <a:r>
              <a:rPr lang="en-GB" sz="2000" dirty="0" smtClean="0"/>
              <a:t>We have to think the atmosphere as a chemical reactor</a:t>
            </a:r>
          </a:p>
          <a:p>
            <a:pPr eaLnBrk="1" hangingPunct="1">
              <a:lnSpc>
                <a:spcPct val="80000"/>
              </a:lnSpc>
              <a:defRPr/>
            </a:pPr>
            <a:r>
              <a:rPr lang="en-GB" sz="2000" dirty="0" smtClean="0"/>
              <a:t>Main composition:</a:t>
            </a:r>
          </a:p>
          <a:p>
            <a:pPr eaLnBrk="1" hangingPunct="1">
              <a:lnSpc>
                <a:spcPct val="80000"/>
              </a:lnSpc>
              <a:buFont typeface="Wingdings" charset="0"/>
              <a:buNone/>
              <a:defRPr/>
            </a:pPr>
            <a:endParaRPr lang="en-GB" sz="2000" dirty="0" smtClean="0"/>
          </a:p>
          <a:p>
            <a:pPr eaLnBrk="1" hangingPunct="1">
              <a:lnSpc>
                <a:spcPct val="80000"/>
              </a:lnSpc>
              <a:defRPr/>
            </a:pPr>
            <a:endParaRPr lang="en-GB" sz="2000" dirty="0" smtClean="0"/>
          </a:p>
          <a:p>
            <a:pPr eaLnBrk="1" hangingPunct="1">
              <a:lnSpc>
                <a:spcPct val="80000"/>
              </a:lnSpc>
              <a:defRPr/>
            </a:pPr>
            <a:endParaRPr lang="en-GB" sz="2000" dirty="0" smtClean="0"/>
          </a:p>
          <a:p>
            <a:pPr eaLnBrk="1" hangingPunct="1">
              <a:lnSpc>
                <a:spcPct val="80000"/>
              </a:lnSpc>
              <a:defRPr/>
            </a:pPr>
            <a:endParaRPr lang="en-GB" sz="2000" dirty="0" smtClean="0"/>
          </a:p>
          <a:p>
            <a:pPr eaLnBrk="1" hangingPunct="1">
              <a:lnSpc>
                <a:spcPct val="80000"/>
              </a:lnSpc>
              <a:defRPr/>
            </a:pPr>
            <a:endParaRPr lang="en-GB" sz="2000" dirty="0" smtClean="0"/>
          </a:p>
          <a:p>
            <a:pPr eaLnBrk="1" hangingPunct="1">
              <a:lnSpc>
                <a:spcPct val="80000"/>
              </a:lnSpc>
              <a:defRPr/>
            </a:pPr>
            <a:endParaRPr lang="en-GB" sz="2000" dirty="0" smtClean="0"/>
          </a:p>
          <a:p>
            <a:pPr eaLnBrk="1" hangingPunct="1">
              <a:lnSpc>
                <a:spcPct val="80000"/>
              </a:lnSpc>
              <a:defRPr/>
            </a:pPr>
            <a:endParaRPr lang="en-GB" sz="2000" dirty="0" smtClean="0"/>
          </a:p>
          <a:p>
            <a:pPr eaLnBrk="1" hangingPunct="1">
              <a:lnSpc>
                <a:spcPct val="80000"/>
              </a:lnSpc>
              <a:defRPr/>
            </a:pPr>
            <a:r>
              <a:rPr lang="en-GB" sz="2000" dirty="0" smtClean="0"/>
              <a:t>Emissions of other chemical species to the atmosphere: anthropogenic and natural origin</a:t>
            </a:r>
          </a:p>
          <a:p>
            <a:pPr eaLnBrk="1" hangingPunct="1">
              <a:lnSpc>
                <a:spcPct val="80000"/>
              </a:lnSpc>
              <a:defRPr/>
            </a:pPr>
            <a:r>
              <a:rPr lang="en-GB" sz="2000" dirty="0" smtClean="0"/>
              <a:t>Chemical reactions in the atmosphere</a:t>
            </a:r>
          </a:p>
          <a:p>
            <a:pPr eaLnBrk="1" hangingPunct="1">
              <a:lnSpc>
                <a:spcPct val="80000"/>
              </a:lnSpc>
              <a:defRPr/>
            </a:pPr>
            <a:r>
              <a:rPr lang="en-GB" sz="2000" dirty="0" smtClean="0"/>
              <a:t>Accumulation of air masses leading to high concentration of chemical species:</a:t>
            </a:r>
          </a:p>
          <a:p>
            <a:pPr lvl="1" eaLnBrk="1" hangingPunct="1">
              <a:lnSpc>
                <a:spcPct val="80000"/>
              </a:lnSpc>
              <a:defRPr/>
            </a:pPr>
            <a:r>
              <a:rPr lang="en-GB" sz="1800" dirty="0" smtClean="0"/>
              <a:t>CO, NOx, SO</a:t>
            </a:r>
            <a:r>
              <a:rPr lang="en-GB" sz="1800" baseline="-25000" dirty="0" smtClean="0"/>
              <a:t>2</a:t>
            </a:r>
            <a:r>
              <a:rPr lang="en-GB" sz="1800" dirty="0" smtClean="0"/>
              <a:t>, PM, O</a:t>
            </a:r>
            <a:r>
              <a:rPr lang="en-GB" sz="1800" baseline="-25000" dirty="0" smtClean="0"/>
              <a:t>3</a:t>
            </a:r>
            <a:r>
              <a:rPr lang="en-GB" sz="1800" dirty="0" smtClean="0"/>
              <a:t>, VOCs, CO</a:t>
            </a:r>
            <a:r>
              <a:rPr lang="en-GB" sz="1800" baseline="-25000" dirty="0" smtClean="0"/>
              <a:t>2</a:t>
            </a:r>
            <a:r>
              <a:rPr lang="en-GB" sz="1800" dirty="0" smtClean="0"/>
              <a:t>, …</a:t>
            </a:r>
          </a:p>
          <a:p>
            <a:pPr lvl="1" eaLnBrk="1" hangingPunct="1">
              <a:lnSpc>
                <a:spcPct val="80000"/>
              </a:lnSpc>
              <a:defRPr/>
            </a:pPr>
            <a:endParaRPr lang="es-ES" sz="1800" dirty="0" smtClean="0"/>
          </a:p>
        </p:txBody>
      </p:sp>
      <p:pic>
        <p:nvPicPr>
          <p:cNvPr id="73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56516"/>
          <a:stretch>
            <a:fillRect/>
          </a:stretch>
        </p:blipFill>
        <p:spPr bwMode="auto">
          <a:xfrm>
            <a:off x="809625" y="2206625"/>
            <a:ext cx="3392488" cy="128746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3728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t="42360"/>
          <a:stretch>
            <a:fillRect/>
          </a:stretch>
        </p:blipFill>
        <p:spPr bwMode="auto">
          <a:xfrm>
            <a:off x="4519613" y="2063750"/>
            <a:ext cx="3392487" cy="170656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12741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bwMode="auto">
          <a:xfrm>
            <a:off x="171450" y="246063"/>
            <a:ext cx="4832598" cy="4746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err="1" smtClean="0">
                <a:solidFill>
                  <a:srgbClr val="FFFFFF"/>
                </a:solidFill>
                <a:cs typeface="+mj-cs"/>
              </a:rPr>
              <a:t>Is</a:t>
            </a:r>
            <a:r>
              <a:rPr lang="es-ES" dirty="0" smtClean="0">
                <a:solidFill>
                  <a:srgbClr val="FFFFFF"/>
                </a:solidFill>
                <a:cs typeface="+mj-cs"/>
              </a:rPr>
              <a:t> </a:t>
            </a:r>
            <a:r>
              <a:rPr lang="es-ES" dirty="0" err="1" smtClean="0">
                <a:solidFill>
                  <a:srgbClr val="FFFFFF"/>
                </a:solidFill>
                <a:cs typeface="+mj-cs"/>
              </a:rPr>
              <a:t>it</a:t>
            </a:r>
            <a:r>
              <a:rPr lang="es-ES" dirty="0" smtClean="0">
                <a:solidFill>
                  <a:srgbClr val="FFFFFF"/>
                </a:solidFill>
                <a:cs typeface="+mj-cs"/>
              </a:rPr>
              <a:t> a new </a:t>
            </a:r>
            <a:r>
              <a:rPr lang="es-ES" dirty="0" err="1" smtClean="0">
                <a:solidFill>
                  <a:srgbClr val="FFFFFF"/>
                </a:solidFill>
                <a:cs typeface="+mj-cs"/>
              </a:rPr>
              <a:t>problem</a:t>
            </a:r>
            <a:r>
              <a:rPr lang="es-ES" dirty="0" smtClean="0">
                <a:solidFill>
                  <a:srgbClr val="FFFFFF"/>
                </a:solidFill>
                <a:cs typeface="+mj-cs"/>
              </a:rPr>
              <a:t>?</a:t>
            </a:r>
          </a:p>
        </p:txBody>
      </p:sp>
      <p:sp>
        <p:nvSpPr>
          <p:cNvPr id="738307" name="Rectangle 3"/>
          <p:cNvSpPr>
            <a:spLocks noGrp="1" noRot="1" noChangeArrowheads="1"/>
          </p:cNvSpPr>
          <p:nvPr>
            <p:ph type="body" idx="1"/>
          </p:nvPr>
        </p:nvSpPr>
        <p:spPr>
          <a:xfrm>
            <a:off x="271463" y="1209675"/>
            <a:ext cx="8229600" cy="4498975"/>
          </a:xfrm>
        </p:spPr>
        <p:txBody>
          <a:bodyPr/>
          <a:lstStyle/>
          <a:p>
            <a:pPr eaLnBrk="1" hangingPunct="1">
              <a:lnSpc>
                <a:spcPct val="80000"/>
              </a:lnSpc>
              <a:defRPr/>
            </a:pPr>
            <a:endParaRPr lang="es-ES" sz="2000" smtClean="0">
              <a:cs typeface="+mn-cs"/>
            </a:endParaRPr>
          </a:p>
          <a:p>
            <a:pPr eaLnBrk="1" hangingPunct="1">
              <a:lnSpc>
                <a:spcPct val="80000"/>
              </a:lnSpc>
              <a:defRPr/>
            </a:pPr>
            <a:r>
              <a:rPr lang="es-ES" sz="2000" smtClean="0">
                <a:cs typeface="+mn-cs"/>
              </a:rPr>
              <a:t>Not a new problem:</a:t>
            </a:r>
          </a:p>
          <a:p>
            <a:pPr lvl="1" eaLnBrk="1" hangingPunct="1">
              <a:lnSpc>
                <a:spcPct val="80000"/>
              </a:lnSpc>
              <a:defRPr/>
            </a:pPr>
            <a:r>
              <a:rPr lang="en-GB" sz="1800" smtClean="0"/>
              <a:t>As far back as the 13 th century, people started complaining about coal dust and soot in the air over London, England.</a:t>
            </a:r>
          </a:p>
          <a:p>
            <a:pPr lvl="1" eaLnBrk="1" hangingPunct="1">
              <a:lnSpc>
                <a:spcPct val="80000"/>
              </a:lnSpc>
              <a:defRPr/>
            </a:pPr>
            <a:endParaRPr lang="en-GB" sz="1800" smtClean="0"/>
          </a:p>
          <a:p>
            <a:pPr lvl="1" eaLnBrk="1" hangingPunct="1">
              <a:lnSpc>
                <a:spcPct val="80000"/>
              </a:lnSpc>
              <a:defRPr/>
            </a:pPr>
            <a:r>
              <a:rPr lang="en-GB" sz="1800" smtClean="0"/>
              <a:t>As industry spread across the globe, so did air pollution.</a:t>
            </a:r>
          </a:p>
          <a:p>
            <a:pPr lvl="1" eaLnBrk="1" hangingPunct="1">
              <a:lnSpc>
                <a:spcPct val="80000"/>
              </a:lnSpc>
              <a:defRPr/>
            </a:pPr>
            <a:endParaRPr lang="es-ES" sz="1800" smtClean="0"/>
          </a:p>
          <a:p>
            <a:pPr lvl="1" eaLnBrk="1" hangingPunct="1">
              <a:lnSpc>
                <a:spcPct val="80000"/>
              </a:lnSpc>
              <a:defRPr/>
            </a:pPr>
            <a:r>
              <a:rPr lang="en-GB" sz="1800" smtClean="0"/>
              <a:t>The worst air pollution happened in London when dense smog (a mixture of smoke and fog) formed in December of 1952 and lasted until March of 1953. 4,000 people died in one week. 8,000 more died within six months.</a:t>
            </a:r>
            <a:r>
              <a:rPr lang="es-ES" sz="1800" smtClean="0"/>
              <a:t> </a:t>
            </a:r>
          </a:p>
          <a:p>
            <a:pPr lvl="1" eaLnBrk="1" hangingPunct="1">
              <a:lnSpc>
                <a:spcPct val="80000"/>
              </a:lnSpc>
              <a:defRPr/>
            </a:pPr>
            <a:endParaRPr lang="es-ES" sz="1800" smtClean="0"/>
          </a:p>
          <a:p>
            <a:pPr eaLnBrk="1" hangingPunct="1">
              <a:lnSpc>
                <a:spcPct val="80000"/>
              </a:lnSpc>
              <a:defRPr/>
            </a:pPr>
            <a:endParaRPr lang="es-ES" sz="2000" smtClean="0">
              <a:cs typeface="+mn-cs"/>
            </a:endParaRPr>
          </a:p>
          <a:p>
            <a:pPr eaLnBrk="1" hangingPunct="1">
              <a:lnSpc>
                <a:spcPct val="80000"/>
              </a:lnSpc>
              <a:defRPr/>
            </a:pPr>
            <a:endParaRPr lang="es-ES" sz="2000" smtClean="0">
              <a:cs typeface="+mn-cs"/>
            </a:endParaRPr>
          </a:p>
          <a:p>
            <a:pPr eaLnBrk="1" hangingPunct="1">
              <a:lnSpc>
                <a:spcPct val="80000"/>
              </a:lnSpc>
              <a:defRPr/>
            </a:pPr>
            <a:r>
              <a:rPr lang="es-ES" sz="2000" smtClean="0">
                <a:cs typeface="+mn-cs"/>
              </a:rPr>
              <a:t>A picture is worth a thousand words</a:t>
            </a:r>
          </a:p>
        </p:txBody>
      </p:sp>
      <p:pic>
        <p:nvPicPr>
          <p:cNvPr id="738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0" y="4170363"/>
            <a:ext cx="3151188"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4473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ChangeArrowheads="1"/>
          </p:cNvSpPr>
          <p:nvPr/>
        </p:nvSpPr>
        <p:spPr bwMode="auto">
          <a:xfrm>
            <a:off x="125413" y="250825"/>
            <a:ext cx="7004050"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lIns="64277" tIns="32139" rIns="64277" bIns="32139" anchor="ctr"/>
          <a:lstStyle/>
          <a:p>
            <a:pPr algn="l">
              <a:defRPr/>
            </a:pPr>
            <a:r>
              <a:rPr lang="en-US" dirty="0">
                <a:solidFill>
                  <a:srgbClr val="FFFFFF"/>
                </a:solidFill>
                <a:effectLst>
                  <a:outerShdw blurRad="38100" dist="38100" dir="2700000" algn="tl">
                    <a:srgbClr val="000000"/>
                  </a:outerShdw>
                </a:effectLst>
                <a:latin typeface="Century Gothic" charset="0"/>
                <a:cs typeface="+mn-cs"/>
              </a:rPr>
              <a:t>Los Angeles (USA)</a:t>
            </a:r>
            <a:endParaRPr lang="en-US" dirty="0">
              <a:solidFill>
                <a:srgbClr val="FFFFFF"/>
              </a:solidFill>
              <a:effectLst>
                <a:outerShdw blurRad="38100" dist="38100" dir="2700000" algn="tl">
                  <a:srgbClr val="000000"/>
                </a:outerShdw>
              </a:effectLst>
              <a:latin typeface="Times New Roman" charset="0"/>
              <a:cs typeface="+mn-cs"/>
            </a:endParaRPr>
          </a:p>
        </p:txBody>
      </p:sp>
      <p:pic>
        <p:nvPicPr>
          <p:cNvPr id="18434" name="Picture 3" descr="Los_Angeles_Pollution"/>
          <p:cNvPicPr>
            <a:picLocks noChangeAspect="1" noChangeArrowheads="1"/>
          </p:cNvPicPr>
          <p:nvPr/>
        </p:nvPicPr>
        <p:blipFill>
          <a:blip r:embed="rId2" cstate="print">
            <a:extLst>
              <a:ext uri="{28A0092B-C50C-407E-A947-70E740481C1C}">
                <a14:useLocalDpi xmlns:a14="http://schemas.microsoft.com/office/drawing/2010/main" val="0"/>
              </a:ext>
            </a:extLst>
          </a:blip>
          <a:srcRect l="47580"/>
          <a:stretch>
            <a:fillRect/>
          </a:stretch>
        </p:blipFill>
        <p:spPr bwMode="auto">
          <a:xfrm>
            <a:off x="161925" y="784225"/>
            <a:ext cx="34242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Smog-MexicoD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798513"/>
            <a:ext cx="3265488"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9333" name="Rectangle 5"/>
          <p:cNvSpPr>
            <a:spLocks noChangeArrowheads="1"/>
          </p:cNvSpPr>
          <p:nvPr/>
        </p:nvSpPr>
        <p:spPr bwMode="auto">
          <a:xfrm>
            <a:off x="6032500" y="147638"/>
            <a:ext cx="270986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lIns="64277" tIns="32139" rIns="64277" bIns="32139" anchor="ctr"/>
          <a:lstStyle/>
          <a:p>
            <a:pPr algn="l">
              <a:defRPr/>
            </a:pPr>
            <a:r>
              <a:rPr lang="en-US" dirty="0">
                <a:solidFill>
                  <a:srgbClr val="FFFFFF"/>
                </a:solidFill>
                <a:effectLst>
                  <a:outerShdw blurRad="38100" dist="38100" dir="2700000" algn="tl">
                    <a:srgbClr val="000000"/>
                  </a:outerShdw>
                </a:effectLst>
                <a:latin typeface="Century Gothic" charset="0"/>
                <a:cs typeface="+mn-cs"/>
              </a:rPr>
              <a:t>México DF (México)</a:t>
            </a:r>
            <a:endParaRPr lang="en-US" dirty="0">
              <a:solidFill>
                <a:srgbClr val="FFFFFF"/>
              </a:solidFill>
              <a:effectLst>
                <a:outerShdw blurRad="38100" dist="38100" dir="2700000" algn="tl">
                  <a:srgbClr val="000000"/>
                </a:outerShdw>
              </a:effectLst>
              <a:latin typeface="Times New Roman" charset="0"/>
              <a:cs typeface="+mn-cs"/>
            </a:endParaRPr>
          </a:p>
        </p:txBody>
      </p:sp>
      <p:pic>
        <p:nvPicPr>
          <p:cNvPr id="18437" name="Picture 6" descr="A-Madrid-20060210-ElPais-a"/>
          <p:cNvPicPr>
            <a:picLocks noChangeAspect="1" noChangeArrowheads="1"/>
          </p:cNvPicPr>
          <p:nvPr/>
        </p:nvPicPr>
        <p:blipFill>
          <a:blip r:embed="rId4">
            <a:extLst>
              <a:ext uri="{28A0092B-C50C-407E-A947-70E740481C1C}">
                <a14:useLocalDpi xmlns:a14="http://schemas.microsoft.com/office/drawing/2010/main" val="0"/>
              </a:ext>
            </a:extLst>
          </a:blip>
          <a:srcRect l="24852" t="2718" r="9587" b="7526"/>
          <a:stretch>
            <a:fillRect/>
          </a:stretch>
        </p:blipFill>
        <p:spPr bwMode="auto">
          <a:xfrm>
            <a:off x="469900" y="4581525"/>
            <a:ext cx="32416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9335" name="Rectangle 7"/>
          <p:cNvSpPr>
            <a:spLocks noChangeArrowheads="1"/>
          </p:cNvSpPr>
          <p:nvPr/>
        </p:nvSpPr>
        <p:spPr bwMode="auto">
          <a:xfrm>
            <a:off x="568325" y="4073525"/>
            <a:ext cx="2709863"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lIns="64277" tIns="32139" rIns="64277" bIns="32139" anchor="ctr"/>
          <a:lstStyle/>
          <a:p>
            <a:pPr algn="l">
              <a:defRPr/>
            </a:pPr>
            <a:r>
              <a:rPr lang="en-US">
                <a:solidFill>
                  <a:schemeClr val="hlink"/>
                </a:solidFill>
                <a:effectLst>
                  <a:outerShdw blurRad="38100" dist="38100" dir="2700000" algn="tl">
                    <a:srgbClr val="000000"/>
                  </a:outerShdw>
                </a:effectLst>
                <a:latin typeface="Century Gothic" charset="0"/>
                <a:cs typeface="+mn-cs"/>
              </a:rPr>
              <a:t>Madrid (Spain)</a:t>
            </a:r>
            <a:endParaRPr lang="en-US">
              <a:solidFill>
                <a:schemeClr val="hlink"/>
              </a:solidFill>
              <a:effectLst>
                <a:outerShdw blurRad="38100" dist="38100" dir="2700000" algn="tl">
                  <a:srgbClr val="000000"/>
                </a:outerShdw>
              </a:effectLst>
              <a:latin typeface="Times New Roman" charset="0"/>
              <a:cs typeface="+mn-cs"/>
            </a:endParaRPr>
          </a:p>
        </p:txBody>
      </p:sp>
      <p:pic>
        <p:nvPicPr>
          <p:cNvPr id="18439" name="Picture 8" descr="A-BCN-200505"/>
          <p:cNvPicPr>
            <a:picLocks noChangeAspect="1" noChangeArrowheads="1"/>
          </p:cNvPicPr>
          <p:nvPr/>
        </p:nvPicPr>
        <p:blipFill>
          <a:blip r:embed="rId5">
            <a:extLst>
              <a:ext uri="{28A0092B-C50C-407E-A947-70E740481C1C}">
                <a14:useLocalDpi xmlns:a14="http://schemas.microsoft.com/office/drawing/2010/main" val="0"/>
              </a:ext>
            </a:extLst>
          </a:blip>
          <a:srcRect l="537" t="3244" r="1225" b="6712"/>
          <a:stretch>
            <a:fillRect/>
          </a:stretch>
        </p:blipFill>
        <p:spPr bwMode="auto">
          <a:xfrm>
            <a:off x="2668588" y="2443163"/>
            <a:ext cx="37814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descr="inversion2-Bould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063" y="4552950"/>
            <a:ext cx="305593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9338" name="Rectangle 10"/>
          <p:cNvSpPr>
            <a:spLocks noChangeArrowheads="1"/>
          </p:cNvSpPr>
          <p:nvPr/>
        </p:nvSpPr>
        <p:spPr bwMode="auto">
          <a:xfrm>
            <a:off x="6794500" y="3929063"/>
            <a:ext cx="201136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lIns="64277" tIns="32139" rIns="64277" bIns="32139" anchor="ctr"/>
          <a:lstStyle/>
          <a:p>
            <a:pPr algn="l">
              <a:defRPr/>
            </a:pPr>
            <a:r>
              <a:rPr lang="en-US">
                <a:solidFill>
                  <a:schemeClr val="hlink"/>
                </a:solidFill>
                <a:effectLst>
                  <a:outerShdw blurRad="38100" dist="38100" dir="2700000" algn="tl">
                    <a:srgbClr val="000000"/>
                  </a:outerShdw>
                </a:effectLst>
                <a:latin typeface="Century Gothic" charset="0"/>
                <a:cs typeface="+mn-cs"/>
              </a:rPr>
              <a:t>Boulder (USA)</a:t>
            </a:r>
            <a:endParaRPr lang="en-US">
              <a:solidFill>
                <a:schemeClr val="hlink"/>
              </a:solidFill>
              <a:effectLst>
                <a:outerShdw blurRad="38100" dist="38100" dir="2700000" algn="tl">
                  <a:srgbClr val="000000"/>
                </a:outerShdw>
              </a:effectLst>
              <a:latin typeface="Times New Roman" charset="0"/>
              <a:cs typeface="+mn-cs"/>
            </a:endParaRPr>
          </a:p>
        </p:txBody>
      </p:sp>
      <p:sp>
        <p:nvSpPr>
          <p:cNvPr id="739339" name="Rectangle 11"/>
          <p:cNvSpPr>
            <a:spLocks noChangeArrowheads="1"/>
          </p:cNvSpPr>
          <p:nvPr/>
        </p:nvSpPr>
        <p:spPr bwMode="auto">
          <a:xfrm>
            <a:off x="2971800" y="2522538"/>
            <a:ext cx="3162300"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lIns="64277" tIns="32139" rIns="64277" bIns="32139" anchor="ctr"/>
          <a:lstStyle/>
          <a:p>
            <a:pPr algn="l">
              <a:defRPr/>
            </a:pPr>
            <a:r>
              <a:rPr lang="en-US">
                <a:solidFill>
                  <a:schemeClr val="hlink"/>
                </a:solidFill>
                <a:effectLst>
                  <a:outerShdw blurRad="38100" dist="38100" dir="2700000" algn="tl">
                    <a:srgbClr val="000000"/>
                  </a:outerShdw>
                </a:effectLst>
                <a:latin typeface="Century Gothic" charset="0"/>
                <a:cs typeface="+mn-cs"/>
              </a:rPr>
              <a:t>Barcelona (Spain)</a:t>
            </a:r>
            <a:endParaRPr lang="en-US">
              <a:solidFill>
                <a:schemeClr val="hlink"/>
              </a:solidFill>
              <a:effectLst>
                <a:outerShdw blurRad="38100" dist="38100" dir="2700000" algn="tl">
                  <a:srgbClr val="000000"/>
                </a:outerShdw>
              </a:effectLst>
              <a:latin typeface="Times New Roman" charset="0"/>
              <a:cs typeface="+mn-cs"/>
            </a:endParaRPr>
          </a:p>
        </p:txBody>
      </p:sp>
    </p:spTree>
    <p:extLst>
      <p:ext uri="{BB962C8B-B14F-4D97-AF65-F5344CB8AC3E}">
        <p14:creationId xmlns:p14="http://schemas.microsoft.com/office/powerpoint/2010/main" val="1170525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4" name="Picture 2" descr="Beijing_smog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038" y="2987675"/>
            <a:ext cx="516096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0115" name="Rectangle 3"/>
          <p:cNvSpPr>
            <a:spLocks noChangeArrowheads="1"/>
          </p:cNvSpPr>
          <p:nvPr/>
        </p:nvSpPr>
        <p:spPr bwMode="auto">
          <a:xfrm>
            <a:off x="5611813" y="250825"/>
            <a:ext cx="3532187"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lIns="64277" tIns="32139" rIns="64277" bIns="32139" anchor="ctr"/>
          <a:lstStyle/>
          <a:p>
            <a:pPr algn="l">
              <a:defRPr/>
            </a:pPr>
            <a:r>
              <a:rPr lang="en-US" dirty="0">
                <a:solidFill>
                  <a:srgbClr val="FFFFFF"/>
                </a:solidFill>
                <a:effectLst>
                  <a:outerShdw blurRad="38100" dist="38100" dir="2700000" algn="tl">
                    <a:srgbClr val="000000"/>
                  </a:outerShdw>
                </a:effectLst>
                <a:latin typeface="Century Gothic" charset="0"/>
                <a:cs typeface="+mn-cs"/>
              </a:rPr>
              <a:t>Air Pollution: Europe, South China, the Earth</a:t>
            </a:r>
            <a:endParaRPr lang="en-US" dirty="0">
              <a:solidFill>
                <a:srgbClr val="FFFFFF"/>
              </a:solidFill>
              <a:effectLst>
                <a:outerShdw blurRad="38100" dist="38100" dir="2700000" algn="tl">
                  <a:srgbClr val="000000"/>
                </a:outerShdw>
              </a:effectLst>
              <a:latin typeface="Times New Roman" charset="0"/>
              <a:cs typeface="+mn-cs"/>
            </a:endParaRPr>
          </a:p>
        </p:txBody>
      </p:sp>
      <p:pic>
        <p:nvPicPr>
          <p:cNvPr id="19459" name="Picture 4" descr="HazeandPollutionoverWesternEur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2656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0117" name="Group 5"/>
          <p:cNvGrpSpPr>
            <a:grpSpLocks/>
          </p:cNvGrpSpPr>
          <p:nvPr/>
        </p:nvGrpSpPr>
        <p:grpSpPr bwMode="auto">
          <a:xfrm>
            <a:off x="1209675" y="1389063"/>
            <a:ext cx="6591300" cy="4810125"/>
            <a:chOff x="762" y="875"/>
            <a:chExt cx="4152" cy="3030"/>
          </a:xfrm>
        </p:grpSpPr>
        <p:pic>
          <p:nvPicPr>
            <p:cNvPr id="19462" name="Picture 6" descr="mean_no2_200802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 y="875"/>
              <a:ext cx="4152" cy="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0119" name="Text Box 7"/>
            <p:cNvSpPr txBox="1">
              <a:spLocks noChangeArrowheads="1"/>
            </p:cNvSpPr>
            <p:nvPr/>
          </p:nvSpPr>
          <p:spPr bwMode="auto">
            <a:xfrm>
              <a:off x="1034" y="2286"/>
              <a:ext cx="3726" cy="44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sz="2000" dirty="0" err="1">
                  <a:solidFill>
                    <a:schemeClr val="bg1"/>
                  </a:solidFill>
                  <a:cs typeface="+mn-cs"/>
                </a:rPr>
                <a:t>Not</a:t>
              </a:r>
              <a:r>
                <a:rPr lang="es-ES" sz="2000" dirty="0">
                  <a:solidFill>
                    <a:schemeClr val="bg1"/>
                  </a:solidFill>
                  <a:cs typeface="+mn-cs"/>
                </a:rPr>
                <a:t> a local </a:t>
              </a:r>
              <a:r>
                <a:rPr lang="es-ES" sz="2000" dirty="0" err="1">
                  <a:solidFill>
                    <a:schemeClr val="bg1"/>
                  </a:solidFill>
                  <a:cs typeface="+mn-cs"/>
                </a:rPr>
                <a:t>problem</a:t>
              </a:r>
              <a:r>
                <a:rPr lang="es-ES" sz="2000" dirty="0">
                  <a:solidFill>
                    <a:schemeClr val="bg1"/>
                  </a:solidFill>
                  <a:cs typeface="+mn-cs"/>
                </a:rPr>
                <a:t>, </a:t>
              </a:r>
              <a:r>
                <a:rPr lang="es-ES" sz="2000" dirty="0" err="1">
                  <a:solidFill>
                    <a:schemeClr val="bg1"/>
                  </a:solidFill>
                  <a:cs typeface="+mn-cs"/>
                </a:rPr>
                <a:t>wide</a:t>
              </a:r>
              <a:r>
                <a:rPr lang="es-ES" sz="2000" dirty="0">
                  <a:solidFill>
                    <a:schemeClr val="bg1"/>
                  </a:solidFill>
                  <a:cs typeface="+mn-cs"/>
                </a:rPr>
                <a:t> </a:t>
              </a:r>
              <a:r>
                <a:rPr lang="es-ES" sz="2000" dirty="0" err="1">
                  <a:solidFill>
                    <a:schemeClr val="bg1"/>
                  </a:solidFill>
                  <a:cs typeface="+mn-cs"/>
                </a:rPr>
                <a:t>regions</a:t>
              </a:r>
              <a:r>
                <a:rPr lang="es-ES" sz="2000" dirty="0">
                  <a:solidFill>
                    <a:schemeClr val="bg1"/>
                  </a:solidFill>
                  <a:cs typeface="+mn-cs"/>
                </a:rPr>
                <a:t> </a:t>
              </a:r>
              <a:r>
                <a:rPr lang="es-ES" sz="2000" dirty="0" err="1">
                  <a:solidFill>
                    <a:schemeClr val="bg1"/>
                  </a:solidFill>
                  <a:cs typeface="+mn-cs"/>
                </a:rPr>
                <a:t>with</a:t>
              </a:r>
              <a:r>
                <a:rPr lang="es-ES" sz="2000" dirty="0">
                  <a:solidFill>
                    <a:schemeClr val="bg1"/>
                  </a:solidFill>
                  <a:cs typeface="+mn-cs"/>
                </a:rPr>
                <a:t> air </a:t>
              </a:r>
              <a:r>
                <a:rPr lang="es-ES" sz="2000" dirty="0" err="1">
                  <a:solidFill>
                    <a:schemeClr val="bg1"/>
                  </a:solidFill>
                  <a:cs typeface="+mn-cs"/>
                </a:rPr>
                <a:t>pollution</a:t>
              </a:r>
              <a:r>
                <a:rPr lang="es-ES" sz="2000" dirty="0">
                  <a:solidFill>
                    <a:schemeClr val="bg1"/>
                  </a:solidFill>
                  <a:cs typeface="+mn-cs"/>
                </a:rPr>
                <a:t> </a:t>
              </a:r>
              <a:r>
                <a:rPr lang="es-ES" sz="2000" dirty="0" err="1">
                  <a:solidFill>
                    <a:schemeClr val="bg1"/>
                  </a:solidFill>
                  <a:cs typeface="+mn-cs"/>
                </a:rPr>
                <a:t>problems</a:t>
              </a:r>
              <a:endParaRPr lang="es-ES" sz="2000" dirty="0">
                <a:solidFill>
                  <a:schemeClr val="bg1"/>
                </a:solidFill>
                <a:cs typeface="+mn-cs"/>
              </a:endParaRPr>
            </a:p>
          </p:txBody>
        </p:sp>
      </p:grpSp>
      <p:sp>
        <p:nvSpPr>
          <p:cNvPr id="730120" name="Rectangle 8"/>
          <p:cNvSpPr>
            <a:spLocks noGrp="1" noRot="1" noChangeArrowheads="1"/>
          </p:cNvSpPr>
          <p:nvPr>
            <p:ph type="body" idx="1"/>
          </p:nvPr>
        </p:nvSpPr>
        <p:spPr>
          <a:xfrm>
            <a:off x="899592" y="1988840"/>
            <a:ext cx="7016750" cy="2376289"/>
          </a:xfrm>
          <a:solidFill>
            <a:schemeClr val="bg1"/>
          </a:solidFill>
          <a:ln w="38100">
            <a:solidFill>
              <a:schemeClr val="accent1">
                <a:lumMod val="10000"/>
              </a:schemeClr>
            </a:solidFill>
            <a:miter lim="800000"/>
            <a:headEnd/>
            <a:tailEnd/>
          </a:ln>
        </p:spPr>
        <p:txBody>
          <a:bodyPr/>
          <a:lstStyle/>
          <a:p>
            <a:pPr eaLnBrk="1" hangingPunct="1">
              <a:defRPr/>
            </a:pPr>
            <a:r>
              <a:rPr lang="en-GB" dirty="0" smtClean="0">
                <a:solidFill>
                  <a:schemeClr val="accent1">
                    <a:lumMod val="10000"/>
                  </a:schemeClr>
                </a:solidFill>
                <a:effectLst>
                  <a:outerShdw blurRad="38100" dist="38100" dir="2700000" algn="tl">
                    <a:srgbClr val="DDDDDD"/>
                  </a:outerShdw>
                </a:effectLst>
              </a:rPr>
              <a:t>Effects:</a:t>
            </a:r>
          </a:p>
          <a:p>
            <a:pPr lvl="1" eaLnBrk="1" hangingPunct="1">
              <a:defRPr/>
            </a:pPr>
            <a:r>
              <a:rPr lang="en-GB" dirty="0" smtClean="0">
                <a:solidFill>
                  <a:schemeClr val="accent1">
                    <a:lumMod val="10000"/>
                  </a:schemeClr>
                </a:solidFill>
                <a:effectLst>
                  <a:outerShdw blurRad="38100" dist="38100" dir="2700000" algn="tl">
                    <a:srgbClr val="DDDDDD"/>
                  </a:outerShdw>
                </a:effectLst>
              </a:rPr>
              <a:t>It can cause illness and even death.</a:t>
            </a:r>
          </a:p>
          <a:p>
            <a:pPr lvl="1" eaLnBrk="1" hangingPunct="1">
              <a:defRPr/>
            </a:pPr>
            <a:r>
              <a:rPr lang="en-GB" dirty="0" smtClean="0">
                <a:solidFill>
                  <a:schemeClr val="accent1">
                    <a:lumMod val="10000"/>
                  </a:schemeClr>
                </a:solidFill>
                <a:effectLst>
                  <a:outerShdw blurRad="38100" dist="38100" dir="2700000" algn="tl">
                    <a:srgbClr val="DDDDDD"/>
                  </a:outerShdw>
                </a:effectLst>
              </a:rPr>
              <a:t>It damages buildings, crops, and wildlife.</a:t>
            </a:r>
          </a:p>
          <a:p>
            <a:pPr lvl="1" eaLnBrk="1" hangingPunct="1">
              <a:defRPr/>
            </a:pPr>
            <a:r>
              <a:rPr lang="en-GB" dirty="0" smtClean="0">
                <a:solidFill>
                  <a:schemeClr val="accent1">
                    <a:lumMod val="10000"/>
                  </a:schemeClr>
                </a:solidFill>
                <a:effectLst>
                  <a:outerShdw blurRad="38100" dist="38100" dir="2700000" algn="tl">
                    <a:srgbClr val="DDDDDD"/>
                  </a:outerShdw>
                </a:effectLst>
              </a:rPr>
              <a:t>It has a strong impact in visibility</a:t>
            </a:r>
            <a:r>
              <a:rPr lang="en-GB" b="1" dirty="0" smtClean="0">
                <a:solidFill>
                  <a:schemeClr val="accent1">
                    <a:lumMod val="10000"/>
                  </a:schemeClr>
                </a:solidFill>
                <a:effectLst/>
              </a:rPr>
              <a:t> </a:t>
            </a:r>
          </a:p>
          <a:p>
            <a:pPr lvl="1" eaLnBrk="1" hangingPunct="1">
              <a:defRPr/>
            </a:pPr>
            <a:r>
              <a:rPr lang="en-GB" dirty="0" smtClean="0">
                <a:solidFill>
                  <a:schemeClr val="accent1">
                    <a:lumMod val="10000"/>
                  </a:schemeClr>
                </a:solidFill>
                <a:effectLst>
                  <a:outerShdw blurRad="38100" dist="38100" dir="2700000" algn="tl">
                    <a:srgbClr val="DDDDDD"/>
                  </a:outerShdw>
                </a:effectLst>
              </a:rPr>
              <a:t>Impact on climate system</a:t>
            </a:r>
          </a:p>
        </p:txBody>
      </p:sp>
    </p:spTree>
    <p:extLst>
      <p:ext uri="{BB962C8B-B14F-4D97-AF65-F5344CB8AC3E}">
        <p14:creationId xmlns:p14="http://schemas.microsoft.com/office/powerpoint/2010/main" val="3549826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30114"/>
                                        </p:tgtEl>
                                        <p:attrNameLst>
                                          <p:attrName>style.visibility</p:attrName>
                                        </p:attrNameLst>
                                      </p:cBhvr>
                                      <p:to>
                                        <p:strVal val="visible"/>
                                      </p:to>
                                    </p:set>
                                    <p:animEffect transition="in" filter="box(in)">
                                      <p:cBhvr>
                                        <p:cTn id="7" dur="500"/>
                                        <p:tgtEl>
                                          <p:spTgt spid="730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30117"/>
                                        </p:tgtEl>
                                        <p:attrNameLst>
                                          <p:attrName>style.visibility</p:attrName>
                                        </p:attrNameLst>
                                      </p:cBhvr>
                                      <p:to>
                                        <p:strVal val="visible"/>
                                      </p:to>
                                    </p:set>
                                    <p:animEffect transition="in" filter="box(in)">
                                      <p:cBhvr>
                                        <p:cTn id="12" dur="500"/>
                                        <p:tgtEl>
                                          <p:spTgt spid="7301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30120">
                                            <p:bg/>
                                          </p:spTgt>
                                        </p:tgtEl>
                                        <p:attrNameLst>
                                          <p:attrName>style.visibility</p:attrName>
                                        </p:attrNameLst>
                                      </p:cBhvr>
                                      <p:to>
                                        <p:strVal val="visible"/>
                                      </p:to>
                                    </p:set>
                                    <p:animEffect transition="in" filter="box(in)">
                                      <p:cBhvr>
                                        <p:cTn id="17" dur="500"/>
                                        <p:tgtEl>
                                          <p:spTgt spid="730120">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30120">
                                            <p:txEl>
                                              <p:pRg st="0" end="0"/>
                                            </p:txEl>
                                          </p:spTgt>
                                        </p:tgtEl>
                                        <p:attrNameLst>
                                          <p:attrName>style.visibility</p:attrName>
                                        </p:attrNameLst>
                                      </p:cBhvr>
                                      <p:to>
                                        <p:strVal val="visible"/>
                                      </p:to>
                                    </p:set>
                                    <p:animEffect transition="in" filter="box(in)">
                                      <p:cBhvr>
                                        <p:cTn id="22" dur="500"/>
                                        <p:tgtEl>
                                          <p:spTgt spid="730120">
                                            <p:txEl>
                                              <p:pRg st="0" end="0"/>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730120">
                                            <p:txEl>
                                              <p:pRg st="1" end="1"/>
                                            </p:txEl>
                                          </p:spTgt>
                                        </p:tgtEl>
                                        <p:attrNameLst>
                                          <p:attrName>style.visibility</p:attrName>
                                        </p:attrNameLst>
                                      </p:cBhvr>
                                      <p:to>
                                        <p:strVal val="visible"/>
                                      </p:to>
                                    </p:set>
                                    <p:animEffect transition="in" filter="box(in)">
                                      <p:cBhvr>
                                        <p:cTn id="25" dur="500"/>
                                        <p:tgtEl>
                                          <p:spTgt spid="730120">
                                            <p:txEl>
                                              <p:pRg st="1" end="1"/>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730120">
                                            <p:txEl>
                                              <p:pRg st="2" end="2"/>
                                            </p:txEl>
                                          </p:spTgt>
                                        </p:tgtEl>
                                        <p:attrNameLst>
                                          <p:attrName>style.visibility</p:attrName>
                                        </p:attrNameLst>
                                      </p:cBhvr>
                                      <p:to>
                                        <p:strVal val="visible"/>
                                      </p:to>
                                    </p:set>
                                    <p:animEffect transition="in" filter="box(in)">
                                      <p:cBhvr>
                                        <p:cTn id="28" dur="500"/>
                                        <p:tgtEl>
                                          <p:spTgt spid="730120">
                                            <p:txEl>
                                              <p:pRg st="2" end="2"/>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730120">
                                            <p:txEl>
                                              <p:pRg st="3" end="3"/>
                                            </p:txEl>
                                          </p:spTgt>
                                        </p:tgtEl>
                                        <p:attrNameLst>
                                          <p:attrName>style.visibility</p:attrName>
                                        </p:attrNameLst>
                                      </p:cBhvr>
                                      <p:to>
                                        <p:strVal val="visible"/>
                                      </p:to>
                                    </p:set>
                                    <p:animEffect transition="in" filter="box(in)">
                                      <p:cBhvr>
                                        <p:cTn id="31" dur="500"/>
                                        <p:tgtEl>
                                          <p:spTgt spid="730120">
                                            <p:txEl>
                                              <p:pRg st="3" end="3"/>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730120">
                                            <p:txEl>
                                              <p:pRg st="4" end="4"/>
                                            </p:txEl>
                                          </p:spTgt>
                                        </p:tgtEl>
                                        <p:attrNameLst>
                                          <p:attrName>style.visibility</p:attrName>
                                        </p:attrNameLst>
                                      </p:cBhvr>
                                      <p:to>
                                        <p:strVal val="visible"/>
                                      </p:to>
                                    </p:set>
                                    <p:animEffect transition="in" filter="box(in)">
                                      <p:cBhvr>
                                        <p:cTn id="34" dur="500"/>
                                        <p:tgtEl>
                                          <p:spTgt spid="7301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20"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8" name="Rectangle 6"/>
          <p:cNvSpPr>
            <a:spLocks noGrp="1" noChangeArrowheads="1"/>
          </p:cNvSpPr>
          <p:nvPr>
            <p:ph type="title"/>
          </p:nvPr>
        </p:nvSpPr>
        <p:spPr bwMode="auto">
          <a:xfrm>
            <a:off x="0" y="255588"/>
            <a:ext cx="8229600" cy="4333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n-GB" sz="2000" dirty="0" smtClean="0">
                <a:cs typeface="Arial Unicode MS" charset="0"/>
              </a:rPr>
              <a:t>Climate Change described by models</a:t>
            </a:r>
          </a:p>
        </p:txBody>
      </p:sp>
      <p:pic>
        <p:nvPicPr>
          <p:cNvPr id="34818"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957263"/>
            <a:ext cx="6811963"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242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bwMode="auto">
          <a:xfrm>
            <a:off x="85725" y="274638"/>
            <a:ext cx="8229600" cy="4524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smtClean="0">
                <a:solidFill>
                  <a:srgbClr val="FFFFFF"/>
                </a:solidFill>
                <a:cs typeface="+mj-cs"/>
              </a:rPr>
              <a:t>So, </a:t>
            </a:r>
            <a:r>
              <a:rPr lang="es-ES" dirty="0" err="1" smtClean="0">
                <a:solidFill>
                  <a:srgbClr val="FFFFFF"/>
                </a:solidFill>
                <a:cs typeface="+mj-cs"/>
              </a:rPr>
              <a:t>what</a:t>
            </a:r>
            <a:r>
              <a:rPr lang="es-ES" dirty="0" smtClean="0">
                <a:solidFill>
                  <a:srgbClr val="FFFFFF"/>
                </a:solidFill>
                <a:cs typeface="+mj-cs"/>
              </a:rPr>
              <a:t> can </a:t>
            </a:r>
            <a:r>
              <a:rPr lang="es-ES" dirty="0" err="1" smtClean="0">
                <a:solidFill>
                  <a:srgbClr val="FFFFFF"/>
                </a:solidFill>
                <a:cs typeface="+mj-cs"/>
              </a:rPr>
              <a:t>we</a:t>
            </a:r>
            <a:r>
              <a:rPr lang="es-ES" dirty="0" smtClean="0">
                <a:solidFill>
                  <a:srgbClr val="FFFFFF"/>
                </a:solidFill>
                <a:cs typeface="+mj-cs"/>
              </a:rPr>
              <a:t> do?</a:t>
            </a:r>
          </a:p>
        </p:txBody>
      </p:sp>
      <p:sp>
        <p:nvSpPr>
          <p:cNvPr id="647171" name="Rectangle 3"/>
          <p:cNvSpPr>
            <a:spLocks noGrp="1" noRot="1" noChangeArrowheads="1"/>
          </p:cNvSpPr>
          <p:nvPr>
            <p:ph type="body" idx="1"/>
          </p:nvPr>
        </p:nvSpPr>
        <p:spPr>
          <a:xfrm>
            <a:off x="457200" y="1143000"/>
            <a:ext cx="8229600" cy="5229225"/>
          </a:xfrm>
        </p:spPr>
        <p:txBody>
          <a:bodyPr>
            <a:normAutofit/>
          </a:bodyPr>
          <a:lstStyle/>
          <a:p>
            <a:pPr eaLnBrk="1" hangingPunct="1">
              <a:lnSpc>
                <a:spcPct val="80000"/>
              </a:lnSpc>
              <a:defRPr/>
            </a:pPr>
            <a:r>
              <a:rPr lang="en-GB" dirty="0" smtClean="0"/>
              <a:t>Understanding the mechanisms that lead to extreme weather and air pollution episodes</a:t>
            </a:r>
          </a:p>
          <a:p>
            <a:pPr lvl="1" eaLnBrk="1" hangingPunct="1">
              <a:lnSpc>
                <a:spcPct val="80000"/>
              </a:lnSpc>
              <a:defRPr/>
            </a:pPr>
            <a:r>
              <a:rPr lang="en-GB" dirty="0" smtClean="0"/>
              <a:t>Measurement campaigns</a:t>
            </a:r>
          </a:p>
          <a:p>
            <a:pPr lvl="1" eaLnBrk="1" hangingPunct="1">
              <a:lnSpc>
                <a:spcPct val="80000"/>
              </a:lnSpc>
              <a:defRPr/>
            </a:pPr>
            <a:r>
              <a:rPr lang="en-GB" dirty="0" smtClean="0"/>
              <a:t>Chemical experiments: smog cambers</a:t>
            </a:r>
          </a:p>
          <a:p>
            <a:pPr lvl="1" eaLnBrk="1" hangingPunct="1">
              <a:lnSpc>
                <a:spcPct val="80000"/>
              </a:lnSpc>
              <a:defRPr/>
            </a:pPr>
            <a:r>
              <a:rPr lang="en-GB" b="1" i="1" dirty="0" smtClean="0">
                <a:solidFill>
                  <a:schemeClr val="hlink"/>
                </a:solidFill>
              </a:rPr>
              <a:t>Modelling techniques</a:t>
            </a:r>
          </a:p>
          <a:p>
            <a:pPr lvl="1" eaLnBrk="1" hangingPunct="1">
              <a:lnSpc>
                <a:spcPct val="80000"/>
              </a:lnSpc>
              <a:defRPr/>
            </a:pPr>
            <a:endParaRPr lang="en-GB" i="1" dirty="0" smtClean="0">
              <a:solidFill>
                <a:schemeClr val="hlink"/>
              </a:solidFill>
            </a:endParaRPr>
          </a:p>
          <a:p>
            <a:pPr eaLnBrk="1" hangingPunct="1">
              <a:lnSpc>
                <a:spcPct val="80000"/>
              </a:lnSpc>
              <a:defRPr/>
            </a:pPr>
            <a:r>
              <a:rPr lang="en-GB" dirty="0" smtClean="0"/>
              <a:t>To provide information and guidance to the authorities</a:t>
            </a:r>
          </a:p>
          <a:p>
            <a:pPr lvl="1" eaLnBrk="1" hangingPunct="1">
              <a:lnSpc>
                <a:spcPct val="80000"/>
              </a:lnSpc>
              <a:defRPr/>
            </a:pPr>
            <a:r>
              <a:rPr lang="en-GB" dirty="0" smtClean="0"/>
              <a:t>Information to the population, policy makers</a:t>
            </a:r>
          </a:p>
          <a:p>
            <a:pPr lvl="1" eaLnBrk="1" hangingPunct="1">
              <a:lnSpc>
                <a:spcPct val="80000"/>
              </a:lnSpc>
              <a:defRPr/>
            </a:pPr>
            <a:endParaRPr lang="en-GB" dirty="0" smtClean="0"/>
          </a:p>
          <a:p>
            <a:pPr eaLnBrk="1" hangingPunct="1">
              <a:lnSpc>
                <a:spcPct val="80000"/>
              </a:lnSpc>
              <a:defRPr/>
            </a:pPr>
            <a:r>
              <a:rPr lang="en-GB" dirty="0" smtClean="0"/>
              <a:t>Developing new numerical forecasting systems</a:t>
            </a:r>
          </a:p>
          <a:p>
            <a:pPr lvl="1">
              <a:lnSpc>
                <a:spcPct val="80000"/>
              </a:lnSpc>
              <a:defRPr/>
            </a:pPr>
            <a:r>
              <a:rPr lang="en-GB" b="1" i="1" dirty="0" smtClean="0">
                <a:solidFill>
                  <a:schemeClr val="hlink"/>
                </a:solidFill>
              </a:rPr>
              <a:t>Towards the chemical weather forecast and the Earth System Models</a:t>
            </a:r>
          </a:p>
        </p:txBody>
      </p:sp>
    </p:spTree>
    <p:extLst>
      <p:ext uri="{BB962C8B-B14F-4D97-AF65-F5344CB8AC3E}">
        <p14:creationId xmlns:p14="http://schemas.microsoft.com/office/powerpoint/2010/main" val="3498427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4A490C5D-AEA8-4823-B9B3-806910A0ECF7}" type="slidenum">
              <a:rPr lang="es-ES" smtClean="0"/>
              <a:pPr/>
              <a:t>2</a:t>
            </a:fld>
            <a:endParaRPr lang="es-ES" dirty="0"/>
          </a:p>
        </p:txBody>
      </p:sp>
      <p:sp>
        <p:nvSpPr>
          <p:cNvPr id="3" name="Título 2"/>
          <p:cNvSpPr>
            <a:spLocks noGrp="1"/>
          </p:cNvSpPr>
          <p:nvPr>
            <p:ph type="title"/>
          </p:nvPr>
        </p:nvSpPr>
        <p:spPr>
          <a:xfrm>
            <a:off x="107504" y="44624"/>
            <a:ext cx="8928992" cy="792088"/>
          </a:xfrm>
        </p:spPr>
        <p:txBody>
          <a:bodyPr/>
          <a:lstStyle/>
          <a:p>
            <a:r>
              <a:rPr lang="en-US" dirty="0" smtClean="0"/>
              <a:t>Outline</a:t>
            </a:r>
            <a:endParaRPr lang="en-US" dirty="0"/>
          </a:p>
        </p:txBody>
      </p:sp>
      <p:sp>
        <p:nvSpPr>
          <p:cNvPr id="4" name="Marcador de contenido 3"/>
          <p:cNvSpPr>
            <a:spLocks noGrp="1"/>
          </p:cNvSpPr>
          <p:nvPr>
            <p:ph idx="1"/>
          </p:nvPr>
        </p:nvSpPr>
        <p:spPr/>
        <p:txBody>
          <a:bodyPr>
            <a:normAutofit/>
          </a:bodyPr>
          <a:lstStyle/>
          <a:p>
            <a:r>
              <a:rPr lang="en-US" dirty="0" smtClean="0"/>
              <a:t>Brief overview of BSC and the Earth Sciences Department</a:t>
            </a:r>
          </a:p>
          <a:p>
            <a:endParaRPr lang="en-US" dirty="0"/>
          </a:p>
          <a:p>
            <a:endParaRPr lang="en-US" dirty="0" smtClean="0"/>
          </a:p>
          <a:p>
            <a:r>
              <a:rPr lang="en-US" dirty="0" smtClean="0"/>
              <a:t>Introduction to Atmospheric Modeling</a:t>
            </a:r>
          </a:p>
          <a:p>
            <a:pPr lvl="1"/>
            <a:r>
              <a:rPr lang="en-US" dirty="0" smtClean="0"/>
              <a:t>The Earth System</a:t>
            </a:r>
          </a:p>
          <a:p>
            <a:pPr lvl="2"/>
            <a:r>
              <a:rPr lang="en-US" dirty="0" smtClean="0"/>
              <a:t>Global to regional processes</a:t>
            </a:r>
          </a:p>
          <a:p>
            <a:pPr lvl="2"/>
            <a:r>
              <a:rPr lang="en-US" dirty="0" smtClean="0"/>
              <a:t>From short-term to climate</a:t>
            </a:r>
          </a:p>
          <a:p>
            <a:pPr lvl="1"/>
            <a:r>
              <a:rPr lang="en-US" dirty="0" smtClean="0"/>
              <a:t>Impacts of Atmospheric Processes</a:t>
            </a:r>
          </a:p>
          <a:p>
            <a:pPr lvl="2"/>
            <a:r>
              <a:rPr lang="en-US" dirty="0" smtClean="0"/>
              <a:t>From short-term to climate scales</a:t>
            </a:r>
          </a:p>
          <a:p>
            <a:pPr lvl="1"/>
            <a:r>
              <a:rPr lang="en-US" dirty="0" smtClean="0"/>
              <a:t>Numerical models</a:t>
            </a:r>
          </a:p>
          <a:p>
            <a:pPr lvl="2"/>
            <a:r>
              <a:rPr lang="en-US" dirty="0" smtClean="0"/>
              <a:t>NWP</a:t>
            </a:r>
          </a:p>
          <a:p>
            <a:pPr lvl="2"/>
            <a:r>
              <a:rPr lang="en-US" dirty="0" smtClean="0"/>
              <a:t>Air quality</a:t>
            </a:r>
          </a:p>
          <a:p>
            <a:pPr lvl="1"/>
            <a:r>
              <a:rPr lang="en-US" dirty="0" smtClean="0"/>
              <a:t>Model results examples</a:t>
            </a:r>
          </a:p>
          <a:p>
            <a:pPr lvl="1"/>
            <a:endParaRPr lang="en-US" dirty="0" smtClean="0"/>
          </a:p>
          <a:p>
            <a:pPr lvl="1"/>
            <a:endParaRPr lang="en-US" dirty="0" smtClean="0"/>
          </a:p>
          <a:p>
            <a:pPr marL="914400" lvl="2" indent="0">
              <a:buNone/>
            </a:pPr>
            <a:endParaRPr lang="en-US" dirty="0" smtClean="0"/>
          </a:p>
          <a:p>
            <a:pPr marL="457200" lvl="1" indent="0">
              <a:buNone/>
            </a:pPr>
            <a:endParaRPr lang="en-US" dirty="0" smtClean="0"/>
          </a:p>
        </p:txBody>
      </p:sp>
    </p:spTree>
    <p:extLst>
      <p:ext uri="{BB962C8B-B14F-4D97-AF65-F5344CB8AC3E}">
        <p14:creationId xmlns:p14="http://schemas.microsoft.com/office/powerpoint/2010/main" val="10121242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4A490C5D-AEA8-4823-B9B3-806910A0ECF7}" type="slidenum">
              <a:rPr lang="es-ES" smtClean="0"/>
              <a:pPr/>
              <a:t>20</a:t>
            </a:fld>
            <a:endParaRPr lang="es-ES" dirty="0"/>
          </a:p>
        </p:txBody>
      </p:sp>
      <p:sp>
        <p:nvSpPr>
          <p:cNvPr id="3" name="Título 2"/>
          <p:cNvSpPr>
            <a:spLocks noGrp="1"/>
          </p:cNvSpPr>
          <p:nvPr>
            <p:ph type="title"/>
          </p:nvPr>
        </p:nvSpPr>
        <p:spPr/>
        <p:txBody>
          <a:bodyPr/>
          <a:lstStyle/>
          <a:p>
            <a:r>
              <a:rPr lang="en-US" dirty="0" smtClean="0"/>
              <a:t>Models: from theory to </a:t>
            </a:r>
            <a:r>
              <a:rPr lang="en-US" dirty="0" err="1" smtClean="0"/>
              <a:t>numerics</a:t>
            </a:r>
            <a:endParaRPr lang="en-US" dirty="0"/>
          </a:p>
        </p:txBody>
      </p:sp>
      <p:sp>
        <p:nvSpPr>
          <p:cNvPr id="4" name="Marcador de contenido 3"/>
          <p:cNvSpPr>
            <a:spLocks noGrp="1"/>
          </p:cNvSpPr>
          <p:nvPr>
            <p:ph idx="1"/>
          </p:nvPr>
        </p:nvSpPr>
        <p:spPr/>
        <p:txBody>
          <a:bodyPr/>
          <a:lstStyle/>
          <a:p>
            <a:r>
              <a:rPr lang="en-US" dirty="0" smtClean="0"/>
              <a:t>Physical model</a:t>
            </a:r>
          </a:p>
          <a:p>
            <a:pPr lvl="1"/>
            <a:r>
              <a:rPr lang="en-US" dirty="0" smtClean="0"/>
              <a:t>Reproduction at smaller scale of a process (e.g., wind tunnels and reproduction of buildings).</a:t>
            </a:r>
          </a:p>
          <a:p>
            <a:endParaRPr lang="en-US" dirty="0"/>
          </a:p>
          <a:p>
            <a:r>
              <a:rPr lang="en-US" dirty="0" smtClean="0"/>
              <a:t>Mathematical model</a:t>
            </a:r>
          </a:p>
          <a:p>
            <a:pPr lvl="1"/>
            <a:r>
              <a:rPr lang="en-US" dirty="0" smtClean="0"/>
              <a:t>Set of mathematical equations with physical basis that describes a specific process.</a:t>
            </a:r>
          </a:p>
          <a:p>
            <a:endParaRPr lang="en-US" dirty="0"/>
          </a:p>
          <a:p>
            <a:r>
              <a:rPr lang="en-US" dirty="0" smtClean="0"/>
              <a:t>Numerical model</a:t>
            </a:r>
          </a:p>
          <a:p>
            <a:pPr lvl="1"/>
            <a:r>
              <a:rPr lang="en-US" dirty="0" smtClean="0"/>
              <a:t>Computer program where the mathematical model is discretized and codified.</a:t>
            </a:r>
            <a:endParaRPr lang="en-US" dirty="0"/>
          </a:p>
        </p:txBody>
      </p:sp>
    </p:spTree>
    <p:extLst>
      <p:ext uri="{BB962C8B-B14F-4D97-AF65-F5344CB8AC3E}">
        <p14:creationId xmlns:p14="http://schemas.microsoft.com/office/powerpoint/2010/main" val="250573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4A490C5D-AEA8-4823-B9B3-806910A0ECF7}" type="slidenum">
              <a:rPr lang="es-ES" smtClean="0"/>
              <a:pPr/>
              <a:t>21</a:t>
            </a:fld>
            <a:endParaRPr lang="es-ES" dirty="0"/>
          </a:p>
        </p:txBody>
      </p:sp>
      <p:sp>
        <p:nvSpPr>
          <p:cNvPr id="3" name="Título 2"/>
          <p:cNvSpPr>
            <a:spLocks noGrp="1"/>
          </p:cNvSpPr>
          <p:nvPr>
            <p:ph type="title"/>
          </p:nvPr>
        </p:nvSpPr>
        <p:spPr/>
        <p:txBody>
          <a:bodyPr/>
          <a:lstStyle/>
          <a:p>
            <a:r>
              <a:rPr lang="en-US" dirty="0" smtClean="0"/>
              <a:t>Types of models</a:t>
            </a:r>
            <a:endParaRPr lang="en-US" dirty="0"/>
          </a:p>
        </p:txBody>
      </p:sp>
      <p:sp>
        <p:nvSpPr>
          <p:cNvPr id="4" name="Marcador de contenido 3"/>
          <p:cNvSpPr>
            <a:spLocks noGrp="1"/>
          </p:cNvSpPr>
          <p:nvPr>
            <p:ph idx="1"/>
          </p:nvPr>
        </p:nvSpPr>
        <p:spPr>
          <a:xfrm>
            <a:off x="395536" y="980728"/>
            <a:ext cx="3816424" cy="5184576"/>
          </a:xfrm>
        </p:spPr>
        <p:txBody>
          <a:bodyPr>
            <a:normAutofit/>
          </a:bodyPr>
          <a:lstStyle/>
          <a:p>
            <a:pPr marL="0" indent="0">
              <a:buNone/>
            </a:pPr>
            <a:endParaRPr lang="en-US" dirty="0"/>
          </a:p>
          <a:p>
            <a:r>
              <a:rPr lang="en-US" dirty="0" smtClean="0"/>
              <a:t>Spatial scale</a:t>
            </a:r>
          </a:p>
          <a:p>
            <a:pPr lvl="1"/>
            <a:r>
              <a:rPr lang="en-US" dirty="0" smtClean="0"/>
              <a:t>Street canyon</a:t>
            </a:r>
          </a:p>
          <a:p>
            <a:pPr lvl="1"/>
            <a:r>
              <a:rPr lang="en-US" dirty="0" smtClean="0"/>
              <a:t>Local models</a:t>
            </a:r>
          </a:p>
          <a:p>
            <a:pPr lvl="1"/>
            <a:r>
              <a:rPr lang="en-US" dirty="0" err="1" smtClean="0"/>
              <a:t>Mesoscale</a:t>
            </a:r>
            <a:r>
              <a:rPr lang="en-US" dirty="0" smtClean="0"/>
              <a:t> models</a:t>
            </a:r>
          </a:p>
          <a:p>
            <a:pPr lvl="1"/>
            <a:r>
              <a:rPr lang="en-US" dirty="0" smtClean="0"/>
              <a:t>Synoptic or regional models</a:t>
            </a:r>
          </a:p>
          <a:p>
            <a:pPr lvl="1"/>
            <a:r>
              <a:rPr lang="en-US" dirty="0" smtClean="0"/>
              <a:t>Global models</a:t>
            </a:r>
          </a:p>
          <a:p>
            <a:endParaRPr lang="en-US" dirty="0" smtClean="0"/>
          </a:p>
          <a:p>
            <a:r>
              <a:rPr lang="en-US" dirty="0" smtClean="0"/>
              <a:t>Temporal scales</a:t>
            </a:r>
          </a:p>
          <a:p>
            <a:pPr lvl="1"/>
            <a:r>
              <a:rPr lang="en-US" dirty="0" smtClean="0"/>
              <a:t>Short-term</a:t>
            </a:r>
          </a:p>
          <a:p>
            <a:pPr lvl="1"/>
            <a:r>
              <a:rPr lang="en-US" dirty="0" smtClean="0"/>
              <a:t>Long-term or climate models</a:t>
            </a:r>
          </a:p>
          <a:p>
            <a:endParaRPr lang="en-US" dirty="0" smtClean="0"/>
          </a:p>
          <a:p>
            <a:pPr marL="0" indent="0">
              <a:buNone/>
            </a:pPr>
            <a:endParaRPr lang="en-US" dirty="0" smtClean="0"/>
          </a:p>
        </p:txBody>
      </p:sp>
      <p:sp>
        <p:nvSpPr>
          <p:cNvPr id="5" name="Marcador de contenido 3"/>
          <p:cNvSpPr txBox="1">
            <a:spLocks/>
          </p:cNvSpPr>
          <p:nvPr/>
        </p:nvSpPr>
        <p:spPr>
          <a:xfrm>
            <a:off x="4932040" y="980728"/>
            <a:ext cx="3816424" cy="5184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smtClean="0"/>
          </a:p>
          <a:p>
            <a:r>
              <a:rPr lang="en-US" dirty="0" smtClean="0"/>
              <a:t>Past or future scenarios</a:t>
            </a:r>
          </a:p>
          <a:p>
            <a:pPr lvl="1"/>
            <a:r>
              <a:rPr lang="en-US" dirty="0" err="1" smtClean="0"/>
              <a:t>Hindcast</a:t>
            </a:r>
            <a:endParaRPr lang="en-US" dirty="0" smtClean="0"/>
          </a:p>
          <a:p>
            <a:pPr lvl="1"/>
            <a:r>
              <a:rPr lang="en-US" dirty="0" err="1" smtClean="0"/>
              <a:t>Nowcast</a:t>
            </a:r>
            <a:endParaRPr lang="en-US" dirty="0" smtClean="0"/>
          </a:p>
          <a:p>
            <a:pPr lvl="1"/>
            <a:r>
              <a:rPr lang="en-US" dirty="0" smtClean="0"/>
              <a:t>Forecast</a:t>
            </a:r>
          </a:p>
          <a:p>
            <a:pPr lvl="1"/>
            <a:r>
              <a:rPr lang="en-US" dirty="0" smtClean="0"/>
              <a:t>Climate projections</a:t>
            </a:r>
          </a:p>
          <a:p>
            <a:pPr lvl="1"/>
            <a:endParaRPr lang="en-US" dirty="0" smtClean="0"/>
          </a:p>
          <a:p>
            <a:r>
              <a:rPr lang="en-US" dirty="0" smtClean="0"/>
              <a:t>Reference framework:</a:t>
            </a:r>
          </a:p>
          <a:p>
            <a:pPr lvl="1"/>
            <a:r>
              <a:rPr lang="en-US" dirty="0" smtClean="0"/>
              <a:t>Box model</a:t>
            </a:r>
          </a:p>
          <a:p>
            <a:pPr lvl="1"/>
            <a:r>
              <a:rPr lang="en-US" dirty="0" smtClean="0"/>
              <a:t>Gaussian model</a:t>
            </a:r>
          </a:p>
          <a:p>
            <a:pPr lvl="1"/>
            <a:r>
              <a:rPr lang="en-US" dirty="0" err="1" smtClean="0"/>
              <a:t>Lagrangian</a:t>
            </a:r>
            <a:r>
              <a:rPr lang="en-US" dirty="0" smtClean="0"/>
              <a:t> model</a:t>
            </a:r>
          </a:p>
          <a:p>
            <a:pPr lvl="1"/>
            <a:r>
              <a:rPr lang="en-US" dirty="0" smtClean="0"/>
              <a:t>Eulerian model</a:t>
            </a:r>
          </a:p>
          <a:p>
            <a:pPr marL="0" indent="0">
              <a:buFontTx/>
              <a:buNone/>
            </a:pPr>
            <a:endParaRPr lang="en-US" dirty="0" smtClean="0"/>
          </a:p>
        </p:txBody>
      </p:sp>
    </p:spTree>
    <p:extLst>
      <p:ext uri="{BB962C8B-B14F-4D97-AF65-F5344CB8AC3E}">
        <p14:creationId xmlns:p14="http://schemas.microsoft.com/office/powerpoint/2010/main" val="2391186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windeq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715963"/>
            <a:ext cx="52292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8" descr="verte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362200"/>
            <a:ext cx="5048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9" descr="conteq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4087813"/>
            <a:ext cx="18288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0" descr="hydroeq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3438" y="3648075"/>
            <a:ext cx="19145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1" descr="tempeq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5143500"/>
            <a:ext cx="4724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descr="moisteq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0150" y="5743575"/>
            <a:ext cx="41338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33" name="Text Box 13"/>
          <p:cNvSpPr txBox="1">
            <a:spLocks noChangeArrowheads="1"/>
          </p:cNvSpPr>
          <p:nvPr/>
        </p:nvSpPr>
        <p:spPr bwMode="auto">
          <a:xfrm>
            <a:off x="5508104" y="1268760"/>
            <a:ext cx="3635896" cy="424731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s-ES" dirty="0" err="1">
                <a:cs typeface="+mn-cs"/>
              </a:rPr>
              <a:t>Resolving</a:t>
            </a:r>
            <a:r>
              <a:rPr lang="es-ES" dirty="0">
                <a:cs typeface="+mn-cs"/>
              </a:rPr>
              <a:t> </a:t>
            </a:r>
            <a:r>
              <a:rPr lang="es-ES" dirty="0" err="1">
                <a:cs typeface="+mn-cs"/>
              </a:rPr>
              <a:t>the</a:t>
            </a:r>
            <a:r>
              <a:rPr lang="es-ES" dirty="0">
                <a:cs typeface="+mn-cs"/>
              </a:rPr>
              <a:t> full </a:t>
            </a:r>
            <a:r>
              <a:rPr lang="es-ES" dirty="0" err="1">
                <a:cs typeface="+mn-cs"/>
              </a:rPr>
              <a:t>compressible</a:t>
            </a:r>
            <a:r>
              <a:rPr lang="es-ES" dirty="0">
                <a:cs typeface="+mn-cs"/>
              </a:rPr>
              <a:t> </a:t>
            </a:r>
            <a:r>
              <a:rPr lang="es-ES" dirty="0" err="1">
                <a:cs typeface="+mn-cs"/>
              </a:rPr>
              <a:t>primitive</a:t>
            </a:r>
            <a:r>
              <a:rPr lang="es-ES" dirty="0">
                <a:cs typeface="+mn-cs"/>
              </a:rPr>
              <a:t> </a:t>
            </a:r>
            <a:r>
              <a:rPr lang="es-ES" dirty="0" err="1">
                <a:cs typeface="+mn-cs"/>
              </a:rPr>
              <a:t>equations</a:t>
            </a:r>
            <a:r>
              <a:rPr lang="es-ES" dirty="0">
                <a:cs typeface="+mn-cs"/>
              </a:rPr>
              <a:t>:</a:t>
            </a:r>
          </a:p>
          <a:p>
            <a:pPr>
              <a:spcBef>
                <a:spcPct val="50000"/>
              </a:spcBef>
              <a:defRPr/>
            </a:pPr>
            <a:r>
              <a:rPr lang="es-ES" i="1" dirty="0" err="1">
                <a:cs typeface="+mn-cs"/>
              </a:rPr>
              <a:t>Momentum</a:t>
            </a:r>
            <a:r>
              <a:rPr lang="es-ES" i="1" dirty="0">
                <a:cs typeface="+mn-cs"/>
              </a:rPr>
              <a:t> </a:t>
            </a:r>
            <a:r>
              <a:rPr lang="es-ES" i="1" dirty="0" err="1">
                <a:cs typeface="+mn-cs"/>
              </a:rPr>
              <a:t>conservation</a:t>
            </a:r>
            <a:endParaRPr lang="es-ES" i="1" dirty="0">
              <a:cs typeface="+mn-cs"/>
            </a:endParaRPr>
          </a:p>
          <a:p>
            <a:pPr>
              <a:spcBef>
                <a:spcPct val="50000"/>
              </a:spcBef>
              <a:defRPr/>
            </a:pPr>
            <a:r>
              <a:rPr lang="es-ES" i="1" dirty="0" err="1">
                <a:cs typeface="+mn-cs"/>
              </a:rPr>
              <a:t>Mass</a:t>
            </a:r>
            <a:r>
              <a:rPr lang="es-ES" i="1" dirty="0">
                <a:cs typeface="+mn-cs"/>
              </a:rPr>
              <a:t> </a:t>
            </a:r>
            <a:r>
              <a:rPr lang="es-ES" i="1" dirty="0" err="1">
                <a:cs typeface="+mn-cs"/>
              </a:rPr>
              <a:t>conservation</a:t>
            </a:r>
            <a:endParaRPr lang="es-ES" i="1" dirty="0">
              <a:cs typeface="+mn-cs"/>
            </a:endParaRPr>
          </a:p>
          <a:p>
            <a:pPr>
              <a:spcBef>
                <a:spcPct val="50000"/>
              </a:spcBef>
              <a:defRPr/>
            </a:pPr>
            <a:r>
              <a:rPr lang="es-ES" i="1" dirty="0" err="1">
                <a:cs typeface="+mn-cs"/>
              </a:rPr>
              <a:t>Energy</a:t>
            </a:r>
            <a:r>
              <a:rPr lang="es-ES" i="1" dirty="0">
                <a:cs typeface="+mn-cs"/>
              </a:rPr>
              <a:t> </a:t>
            </a:r>
            <a:r>
              <a:rPr lang="es-ES" i="1" dirty="0" err="1">
                <a:cs typeface="+mn-cs"/>
              </a:rPr>
              <a:t>conservation</a:t>
            </a:r>
            <a:endParaRPr lang="es-ES" i="1" dirty="0">
              <a:cs typeface="+mn-cs"/>
            </a:endParaRPr>
          </a:p>
          <a:p>
            <a:pPr>
              <a:spcBef>
                <a:spcPct val="50000"/>
              </a:spcBef>
              <a:defRPr/>
            </a:pPr>
            <a:r>
              <a:rPr lang="es-ES" i="1" dirty="0" err="1">
                <a:cs typeface="+mn-cs"/>
              </a:rPr>
              <a:t>Moisture</a:t>
            </a:r>
            <a:r>
              <a:rPr lang="es-ES" i="1" dirty="0">
                <a:cs typeface="+mn-cs"/>
              </a:rPr>
              <a:t> </a:t>
            </a:r>
            <a:r>
              <a:rPr lang="es-ES" i="1" dirty="0" err="1" smtClean="0">
                <a:cs typeface="+mn-cs"/>
              </a:rPr>
              <a:t>conservation</a:t>
            </a:r>
            <a:endParaRPr lang="es-ES" i="1" dirty="0" smtClean="0">
              <a:cs typeface="+mn-cs"/>
            </a:endParaRPr>
          </a:p>
          <a:p>
            <a:pPr>
              <a:spcBef>
                <a:spcPct val="50000"/>
              </a:spcBef>
              <a:defRPr/>
            </a:pPr>
            <a:endParaRPr lang="es-ES" i="1" dirty="0" smtClean="0"/>
          </a:p>
          <a:p>
            <a:pPr>
              <a:spcBef>
                <a:spcPct val="50000"/>
              </a:spcBef>
              <a:defRPr/>
            </a:pPr>
            <a:r>
              <a:rPr lang="es-ES" i="1" dirty="0" err="1" smtClean="0"/>
              <a:t>Partial</a:t>
            </a:r>
            <a:r>
              <a:rPr lang="es-ES" i="1" dirty="0" smtClean="0"/>
              <a:t> </a:t>
            </a:r>
            <a:r>
              <a:rPr lang="es-ES" i="1" dirty="0" err="1" smtClean="0"/>
              <a:t>Differential</a:t>
            </a:r>
            <a:r>
              <a:rPr lang="es-ES" i="1" dirty="0" smtClean="0"/>
              <a:t> </a:t>
            </a:r>
            <a:r>
              <a:rPr lang="es-ES" i="1" dirty="0" err="1" smtClean="0"/>
              <a:t>Equations</a:t>
            </a:r>
            <a:endParaRPr lang="es-ES" i="1" dirty="0" smtClean="0"/>
          </a:p>
          <a:p>
            <a:pPr>
              <a:spcBef>
                <a:spcPct val="50000"/>
              </a:spcBef>
              <a:defRPr/>
            </a:pPr>
            <a:endParaRPr lang="es-ES" i="1" dirty="0"/>
          </a:p>
          <a:p>
            <a:pPr>
              <a:spcBef>
                <a:spcPct val="50000"/>
              </a:spcBef>
              <a:defRPr/>
            </a:pPr>
            <a:r>
              <a:rPr lang="es-ES" dirty="0" smtClean="0">
                <a:cs typeface="+mn-cs"/>
              </a:rPr>
              <a:t>No </a:t>
            </a:r>
            <a:r>
              <a:rPr lang="es-ES" dirty="0" err="1" smtClean="0">
                <a:cs typeface="+mn-cs"/>
              </a:rPr>
              <a:t>analytic</a:t>
            </a:r>
            <a:r>
              <a:rPr lang="es-ES" dirty="0" smtClean="0">
                <a:cs typeface="+mn-cs"/>
              </a:rPr>
              <a:t> </a:t>
            </a:r>
            <a:r>
              <a:rPr lang="es-ES" dirty="0" err="1" smtClean="0">
                <a:cs typeface="+mn-cs"/>
              </a:rPr>
              <a:t>solution</a:t>
            </a:r>
            <a:r>
              <a:rPr lang="es-ES" dirty="0" smtClean="0">
                <a:cs typeface="+mn-cs"/>
              </a:rPr>
              <a:t> </a:t>
            </a:r>
            <a:r>
              <a:rPr lang="es-ES" dirty="0" err="1" smtClean="0">
                <a:cs typeface="+mn-cs"/>
              </a:rPr>
              <a:t>available</a:t>
            </a:r>
            <a:r>
              <a:rPr lang="es-ES" dirty="0" smtClean="0"/>
              <a:t>: </a:t>
            </a:r>
            <a:r>
              <a:rPr lang="es-ES" dirty="0" err="1" smtClean="0"/>
              <a:t>need</a:t>
            </a:r>
            <a:r>
              <a:rPr lang="es-ES" dirty="0" smtClean="0"/>
              <a:t> of </a:t>
            </a:r>
            <a:r>
              <a:rPr lang="es-ES" dirty="0" err="1" smtClean="0"/>
              <a:t>numerical</a:t>
            </a:r>
            <a:r>
              <a:rPr lang="es-ES" dirty="0" smtClean="0"/>
              <a:t> </a:t>
            </a:r>
            <a:r>
              <a:rPr lang="es-ES" dirty="0" err="1" smtClean="0"/>
              <a:t>approximations</a:t>
            </a:r>
            <a:endParaRPr lang="es-ES" dirty="0">
              <a:cs typeface="+mn-cs"/>
            </a:endParaRPr>
          </a:p>
        </p:txBody>
      </p:sp>
      <p:sp>
        <p:nvSpPr>
          <p:cNvPr id="11" name="Rectangle 2"/>
          <p:cNvSpPr txBox="1">
            <a:spLocks noChangeArrowheads="1"/>
          </p:cNvSpPr>
          <p:nvPr/>
        </p:nvSpPr>
        <p:spPr bwMode="auto">
          <a:xfrm>
            <a:off x="95250" y="33338"/>
            <a:ext cx="8229600" cy="7937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defRPr>
            </a:lvl9pPr>
          </a:lstStyle>
          <a:p>
            <a:pPr algn="l" eaLnBrk="1" hangingPunct="1">
              <a:defRPr/>
            </a:pPr>
            <a:r>
              <a:rPr lang="es-ES" sz="2000" dirty="0" err="1" smtClean="0">
                <a:solidFill>
                  <a:srgbClr val="FFFFFF"/>
                </a:solidFill>
                <a:cs typeface="+mj-cs"/>
              </a:rPr>
              <a:t>How</a:t>
            </a:r>
            <a:r>
              <a:rPr lang="es-ES" sz="2000" dirty="0" smtClean="0">
                <a:solidFill>
                  <a:srgbClr val="FFFFFF"/>
                </a:solidFill>
                <a:cs typeface="+mj-cs"/>
              </a:rPr>
              <a:t> do </a:t>
            </a:r>
            <a:r>
              <a:rPr lang="es-ES" sz="2000" dirty="0" err="1" smtClean="0">
                <a:solidFill>
                  <a:srgbClr val="FFFFFF"/>
                </a:solidFill>
                <a:cs typeface="+mj-cs"/>
              </a:rPr>
              <a:t>we</a:t>
            </a:r>
            <a:r>
              <a:rPr lang="es-ES" sz="2000" dirty="0" smtClean="0">
                <a:solidFill>
                  <a:srgbClr val="FFFFFF"/>
                </a:solidFill>
                <a:cs typeface="+mj-cs"/>
              </a:rPr>
              <a:t> </a:t>
            </a:r>
            <a:r>
              <a:rPr lang="es-ES" sz="2000" dirty="0" err="1" smtClean="0">
                <a:solidFill>
                  <a:srgbClr val="FFFFFF"/>
                </a:solidFill>
                <a:cs typeface="+mj-cs"/>
              </a:rPr>
              <a:t>model</a:t>
            </a:r>
            <a:r>
              <a:rPr lang="es-ES" sz="2000" dirty="0" smtClean="0">
                <a:solidFill>
                  <a:srgbClr val="FFFFFF"/>
                </a:solidFill>
                <a:cs typeface="+mj-cs"/>
              </a:rPr>
              <a:t> </a:t>
            </a:r>
            <a:r>
              <a:rPr lang="es-ES" sz="2000" dirty="0" err="1" smtClean="0">
                <a:solidFill>
                  <a:srgbClr val="FFFFFF"/>
                </a:solidFill>
                <a:cs typeface="+mj-cs"/>
              </a:rPr>
              <a:t>the</a:t>
            </a:r>
            <a:r>
              <a:rPr lang="es-ES" sz="2000" dirty="0" smtClean="0">
                <a:solidFill>
                  <a:srgbClr val="FFFFFF"/>
                </a:solidFill>
                <a:cs typeface="+mj-cs"/>
              </a:rPr>
              <a:t> </a:t>
            </a:r>
            <a:r>
              <a:rPr lang="es-ES" sz="2000" dirty="0" err="1" smtClean="0">
                <a:solidFill>
                  <a:srgbClr val="FFFFFF"/>
                </a:solidFill>
                <a:cs typeface="+mj-cs"/>
              </a:rPr>
              <a:t>evolution</a:t>
            </a:r>
            <a:r>
              <a:rPr lang="es-ES" sz="2000" dirty="0" smtClean="0">
                <a:solidFill>
                  <a:srgbClr val="FFFFFF"/>
                </a:solidFill>
                <a:cs typeface="+mj-cs"/>
              </a:rPr>
              <a:t> of </a:t>
            </a:r>
            <a:r>
              <a:rPr lang="es-ES" sz="2000" dirty="0" err="1" smtClean="0">
                <a:solidFill>
                  <a:srgbClr val="FFFFFF"/>
                </a:solidFill>
                <a:cs typeface="+mj-cs"/>
              </a:rPr>
              <a:t>the</a:t>
            </a:r>
            <a:r>
              <a:rPr lang="es-ES" sz="2000" dirty="0" smtClean="0">
                <a:solidFill>
                  <a:srgbClr val="FFFFFF"/>
                </a:solidFill>
                <a:cs typeface="+mj-cs"/>
              </a:rPr>
              <a:t> </a:t>
            </a:r>
            <a:r>
              <a:rPr lang="es-ES" sz="2000" dirty="0" err="1" smtClean="0">
                <a:solidFill>
                  <a:srgbClr val="FFFFFF"/>
                </a:solidFill>
                <a:cs typeface="+mj-cs"/>
              </a:rPr>
              <a:t>atmosphere</a:t>
            </a:r>
            <a:r>
              <a:rPr lang="es-ES" sz="2000" dirty="0" smtClean="0">
                <a:solidFill>
                  <a:srgbClr val="FFFFFF"/>
                </a:solidFill>
                <a:cs typeface="+mj-cs"/>
              </a:rPr>
              <a:t>?</a:t>
            </a:r>
            <a:br>
              <a:rPr lang="es-ES" sz="2000" dirty="0" smtClean="0">
                <a:solidFill>
                  <a:srgbClr val="FFFFFF"/>
                </a:solidFill>
                <a:cs typeface="+mj-cs"/>
              </a:rPr>
            </a:br>
            <a:r>
              <a:rPr lang="es-ES" sz="2000" dirty="0" err="1" smtClean="0">
                <a:solidFill>
                  <a:srgbClr val="FFFFFF"/>
                </a:solidFill>
                <a:cs typeface="+mj-cs"/>
              </a:rPr>
              <a:t>Meteorological</a:t>
            </a:r>
            <a:r>
              <a:rPr lang="es-ES" sz="2000" dirty="0" smtClean="0">
                <a:solidFill>
                  <a:srgbClr val="FFFFFF"/>
                </a:solidFill>
                <a:cs typeface="+mj-cs"/>
              </a:rPr>
              <a:t> </a:t>
            </a:r>
            <a:r>
              <a:rPr lang="es-ES" sz="2000" dirty="0" err="1" smtClean="0">
                <a:solidFill>
                  <a:srgbClr val="FFFFFF"/>
                </a:solidFill>
                <a:cs typeface="+mj-cs"/>
              </a:rPr>
              <a:t>models</a:t>
            </a:r>
            <a:r>
              <a:rPr lang="es-ES" sz="2000" dirty="0" smtClean="0">
                <a:solidFill>
                  <a:srgbClr val="FFFFFF"/>
                </a:solidFill>
                <a:cs typeface="+mj-cs"/>
              </a:rPr>
              <a:t> – </a:t>
            </a:r>
            <a:r>
              <a:rPr lang="es-ES" sz="2000" dirty="0" err="1" smtClean="0">
                <a:solidFill>
                  <a:srgbClr val="FFFFFF"/>
                </a:solidFill>
                <a:cs typeface="+mj-cs"/>
              </a:rPr>
              <a:t>Numerical</a:t>
            </a:r>
            <a:r>
              <a:rPr lang="es-ES" sz="2000" dirty="0" smtClean="0">
                <a:solidFill>
                  <a:srgbClr val="FFFFFF"/>
                </a:solidFill>
                <a:cs typeface="+mj-cs"/>
              </a:rPr>
              <a:t> </a:t>
            </a:r>
            <a:r>
              <a:rPr lang="es-ES" sz="2000" dirty="0" err="1" smtClean="0">
                <a:solidFill>
                  <a:srgbClr val="FFFFFF"/>
                </a:solidFill>
                <a:cs typeface="+mj-cs"/>
              </a:rPr>
              <a:t>Weather</a:t>
            </a:r>
            <a:r>
              <a:rPr lang="es-ES" sz="2000" dirty="0" smtClean="0">
                <a:solidFill>
                  <a:srgbClr val="FFFFFF"/>
                </a:solidFill>
                <a:cs typeface="+mj-cs"/>
              </a:rPr>
              <a:t> </a:t>
            </a:r>
            <a:r>
              <a:rPr lang="es-ES" sz="2000" dirty="0" err="1" smtClean="0">
                <a:solidFill>
                  <a:srgbClr val="FFFFFF"/>
                </a:solidFill>
                <a:cs typeface="+mj-cs"/>
              </a:rPr>
              <a:t>Prediction</a:t>
            </a:r>
            <a:endParaRPr lang="es-ES" sz="2000" dirty="0" smtClean="0">
              <a:solidFill>
                <a:srgbClr val="FFFFFF"/>
              </a:solidFill>
              <a:cs typeface="+mj-cs"/>
            </a:endParaRPr>
          </a:p>
        </p:txBody>
      </p:sp>
    </p:spTree>
    <p:extLst>
      <p:ext uri="{BB962C8B-B14F-4D97-AF65-F5344CB8AC3E}">
        <p14:creationId xmlns:p14="http://schemas.microsoft.com/office/powerpoint/2010/main" val="4057594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0" y="112713"/>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sz="2000" dirty="0" err="1" smtClean="0">
                <a:solidFill>
                  <a:srgbClr val="FFFFFF"/>
                </a:solidFill>
                <a:cs typeface="+mj-cs"/>
              </a:rPr>
              <a:t>Don’t</a:t>
            </a:r>
            <a:r>
              <a:rPr lang="es-ES" sz="2000" dirty="0" smtClean="0">
                <a:solidFill>
                  <a:srgbClr val="FFFFFF"/>
                </a:solidFill>
                <a:cs typeface="+mj-cs"/>
              </a:rPr>
              <a:t> </a:t>
            </a:r>
            <a:r>
              <a:rPr lang="es-ES" sz="2000" dirty="0" err="1" smtClean="0">
                <a:solidFill>
                  <a:srgbClr val="FFFFFF"/>
                </a:solidFill>
                <a:cs typeface="+mj-cs"/>
              </a:rPr>
              <a:t>forget</a:t>
            </a:r>
            <a:r>
              <a:rPr lang="es-ES" sz="2000" dirty="0" smtClean="0">
                <a:solidFill>
                  <a:srgbClr val="FFFFFF"/>
                </a:solidFill>
                <a:cs typeface="+mj-cs"/>
              </a:rPr>
              <a:t> </a:t>
            </a:r>
            <a:r>
              <a:rPr lang="es-ES" sz="2000" dirty="0" err="1" smtClean="0">
                <a:solidFill>
                  <a:srgbClr val="FFFFFF"/>
                </a:solidFill>
                <a:cs typeface="+mj-cs"/>
              </a:rPr>
              <a:t>important</a:t>
            </a:r>
            <a:r>
              <a:rPr lang="es-ES" sz="2000" dirty="0" smtClean="0">
                <a:solidFill>
                  <a:srgbClr val="FFFFFF"/>
                </a:solidFill>
                <a:cs typeface="+mj-cs"/>
              </a:rPr>
              <a:t> </a:t>
            </a:r>
            <a:r>
              <a:rPr lang="es-ES" sz="2000" dirty="0" err="1" smtClean="0">
                <a:solidFill>
                  <a:srgbClr val="FFFFFF"/>
                </a:solidFill>
                <a:cs typeface="+mj-cs"/>
              </a:rPr>
              <a:t>physical</a:t>
            </a:r>
            <a:r>
              <a:rPr lang="es-ES" sz="2000" dirty="0" smtClean="0">
                <a:solidFill>
                  <a:srgbClr val="FFFFFF"/>
                </a:solidFill>
                <a:cs typeface="+mj-cs"/>
              </a:rPr>
              <a:t> </a:t>
            </a:r>
            <a:r>
              <a:rPr lang="es-ES" sz="2000" dirty="0" err="1" smtClean="0">
                <a:solidFill>
                  <a:srgbClr val="FFFFFF"/>
                </a:solidFill>
                <a:cs typeface="+mj-cs"/>
              </a:rPr>
              <a:t>processes</a:t>
            </a:r>
            <a:r>
              <a:rPr lang="es-ES" sz="2000" dirty="0" smtClean="0">
                <a:solidFill>
                  <a:srgbClr val="FFFFFF"/>
                </a:solidFill>
                <a:cs typeface="+mj-cs"/>
              </a:rPr>
              <a:t>: </a:t>
            </a:r>
            <a:r>
              <a:rPr lang="es-ES" sz="2000" dirty="0" err="1" smtClean="0">
                <a:solidFill>
                  <a:srgbClr val="FFFFFF"/>
                </a:solidFill>
                <a:cs typeface="+mj-cs"/>
              </a:rPr>
              <a:t>physical</a:t>
            </a:r>
            <a:r>
              <a:rPr lang="es-ES" sz="2000" dirty="0" smtClean="0">
                <a:solidFill>
                  <a:srgbClr val="FFFFFF"/>
                </a:solidFill>
                <a:cs typeface="+mj-cs"/>
              </a:rPr>
              <a:t> </a:t>
            </a:r>
            <a:r>
              <a:rPr lang="es-ES" sz="2000" dirty="0" err="1" smtClean="0">
                <a:solidFill>
                  <a:srgbClr val="FFFFFF"/>
                </a:solidFill>
                <a:cs typeface="+mj-cs"/>
              </a:rPr>
              <a:t>parameterizations</a:t>
            </a:r>
            <a:endParaRPr lang="es-ES" sz="2000" dirty="0" smtClean="0">
              <a:solidFill>
                <a:srgbClr val="FFFFFF"/>
              </a:solidFill>
              <a:cs typeface="+mj-cs"/>
            </a:endParaRPr>
          </a:p>
        </p:txBody>
      </p:sp>
      <p:sp>
        <p:nvSpPr>
          <p:cNvPr id="652296" name="Rectangle 8"/>
          <p:cNvSpPr>
            <a:spLocks noGrp="1" noRot="1" noChangeArrowheads="1"/>
          </p:cNvSpPr>
          <p:nvPr>
            <p:ph type="body" idx="1"/>
          </p:nvPr>
        </p:nvSpPr>
        <p:spPr>
          <a:xfrm>
            <a:off x="152400" y="1135063"/>
            <a:ext cx="8229600" cy="4498975"/>
          </a:xfrm>
        </p:spPr>
        <p:txBody>
          <a:bodyPr/>
          <a:lstStyle/>
          <a:p>
            <a:pPr eaLnBrk="1" hangingPunct="1">
              <a:defRPr/>
            </a:pPr>
            <a:r>
              <a:rPr lang="es-ES" smtClean="0">
                <a:cs typeface="+mn-cs"/>
              </a:rPr>
              <a:t>Parameterization: account for unresolved grid scale processes.</a:t>
            </a:r>
          </a:p>
        </p:txBody>
      </p:sp>
      <p:grpSp>
        <p:nvGrpSpPr>
          <p:cNvPr id="24579" name="Group 32"/>
          <p:cNvGrpSpPr>
            <a:grpSpLocks/>
          </p:cNvGrpSpPr>
          <p:nvPr/>
        </p:nvGrpSpPr>
        <p:grpSpPr bwMode="auto">
          <a:xfrm>
            <a:off x="1562100" y="2401888"/>
            <a:ext cx="5754688" cy="3810000"/>
            <a:chOff x="160" y="1750"/>
            <a:chExt cx="3625" cy="2400"/>
          </a:xfrm>
        </p:grpSpPr>
        <p:grpSp>
          <p:nvGrpSpPr>
            <p:cNvPr id="24580" name="Group 31"/>
            <p:cNvGrpSpPr>
              <a:grpSpLocks/>
            </p:cNvGrpSpPr>
            <p:nvPr/>
          </p:nvGrpSpPr>
          <p:grpSpPr bwMode="auto">
            <a:xfrm>
              <a:off x="160" y="1750"/>
              <a:ext cx="3600" cy="2400"/>
              <a:chOff x="871" y="1457"/>
              <a:chExt cx="3600" cy="2400"/>
            </a:xfrm>
          </p:grpSpPr>
          <p:pic>
            <p:nvPicPr>
              <p:cNvPr id="24582" name="Picture 12" descr="paramproce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 y="1457"/>
                <a:ext cx="360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301" name="Text Box 13"/>
              <p:cNvSpPr txBox="1">
                <a:spLocks noChangeArrowheads="1"/>
              </p:cNvSpPr>
              <p:nvPr/>
            </p:nvSpPr>
            <p:spPr bwMode="auto">
              <a:xfrm>
                <a:off x="1079" y="1559"/>
                <a:ext cx="1078"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Incoming solar radiation</a:t>
                </a:r>
              </a:p>
            </p:txBody>
          </p:sp>
          <p:sp>
            <p:nvSpPr>
              <p:cNvPr id="652302" name="Text Box 14"/>
              <p:cNvSpPr txBox="1">
                <a:spLocks noChangeArrowheads="1"/>
              </p:cNvSpPr>
              <p:nvPr/>
            </p:nvSpPr>
            <p:spPr bwMode="auto">
              <a:xfrm>
                <a:off x="2215" y="1610"/>
                <a:ext cx="1078"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Scattering by aerosols</a:t>
                </a:r>
              </a:p>
            </p:txBody>
          </p:sp>
          <p:sp>
            <p:nvSpPr>
              <p:cNvPr id="652303" name="Text Box 15"/>
              <p:cNvSpPr txBox="1">
                <a:spLocks noChangeArrowheads="1"/>
              </p:cNvSpPr>
              <p:nvPr/>
            </p:nvSpPr>
            <p:spPr bwMode="auto">
              <a:xfrm>
                <a:off x="1655" y="2357"/>
                <a:ext cx="1366"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Reflection/absorption by coluds</a:t>
                </a:r>
              </a:p>
            </p:txBody>
          </p:sp>
          <p:sp>
            <p:nvSpPr>
              <p:cNvPr id="652304" name="Text Box 16"/>
              <p:cNvSpPr txBox="1">
                <a:spLocks noChangeArrowheads="1"/>
              </p:cNvSpPr>
              <p:nvPr/>
            </p:nvSpPr>
            <p:spPr bwMode="auto">
              <a:xfrm>
                <a:off x="1035" y="2159"/>
                <a:ext cx="1366"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Absorption by the atmosphere</a:t>
                </a:r>
              </a:p>
            </p:txBody>
          </p:sp>
          <p:sp>
            <p:nvSpPr>
              <p:cNvPr id="652305" name="Text Box 17"/>
              <p:cNvSpPr txBox="1">
                <a:spLocks noChangeArrowheads="1"/>
              </p:cNvSpPr>
              <p:nvPr/>
            </p:nvSpPr>
            <p:spPr bwMode="auto">
              <a:xfrm>
                <a:off x="1791" y="2571"/>
                <a:ext cx="671"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Condensation</a:t>
                </a:r>
              </a:p>
            </p:txBody>
          </p:sp>
          <p:sp>
            <p:nvSpPr>
              <p:cNvPr id="652306" name="Text Box 18"/>
              <p:cNvSpPr txBox="1">
                <a:spLocks noChangeArrowheads="1"/>
              </p:cNvSpPr>
              <p:nvPr/>
            </p:nvSpPr>
            <p:spPr bwMode="auto">
              <a:xfrm>
                <a:off x="2084" y="2877"/>
                <a:ext cx="553"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Turbulence</a:t>
                </a:r>
              </a:p>
            </p:txBody>
          </p:sp>
          <p:sp>
            <p:nvSpPr>
              <p:cNvPr id="652307" name="Text Box 19"/>
              <p:cNvSpPr txBox="1">
                <a:spLocks noChangeArrowheads="1"/>
              </p:cNvSpPr>
              <p:nvPr/>
            </p:nvSpPr>
            <p:spPr bwMode="auto">
              <a:xfrm>
                <a:off x="1605" y="2747"/>
                <a:ext cx="394"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Snow</a:t>
                </a:r>
              </a:p>
            </p:txBody>
          </p:sp>
          <p:sp>
            <p:nvSpPr>
              <p:cNvPr id="652308" name="Text Box 20"/>
              <p:cNvSpPr txBox="1">
                <a:spLocks noChangeArrowheads="1"/>
              </p:cNvSpPr>
              <p:nvPr/>
            </p:nvSpPr>
            <p:spPr bwMode="auto">
              <a:xfrm>
                <a:off x="1181" y="3174"/>
                <a:ext cx="94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latin typeface="Century Gothic" charset="0"/>
                    <a:cs typeface="+mn-cs"/>
                  </a:rPr>
                  <a:t>Soil water/Snow melt</a:t>
                </a:r>
              </a:p>
            </p:txBody>
          </p:sp>
          <p:sp>
            <p:nvSpPr>
              <p:cNvPr id="652309" name="Text Box 21"/>
              <p:cNvSpPr txBox="1">
                <a:spLocks noChangeArrowheads="1"/>
              </p:cNvSpPr>
              <p:nvPr/>
            </p:nvSpPr>
            <p:spPr bwMode="auto">
              <a:xfrm>
                <a:off x="1877" y="3420"/>
                <a:ext cx="1129"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latin typeface="Century Gothic" charset="0"/>
                    <a:cs typeface="+mn-cs"/>
                  </a:rPr>
                  <a:t>Snow/Ice/Water cover</a:t>
                </a:r>
              </a:p>
            </p:txBody>
          </p:sp>
          <p:sp>
            <p:nvSpPr>
              <p:cNvPr id="652310" name="Text Box 22"/>
              <p:cNvSpPr txBox="1">
                <a:spLocks noChangeArrowheads="1"/>
              </p:cNvSpPr>
              <p:nvPr/>
            </p:nvSpPr>
            <p:spPr bwMode="auto">
              <a:xfrm>
                <a:off x="2513" y="3002"/>
                <a:ext cx="662" cy="15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defRPr/>
                </a:pPr>
                <a:r>
                  <a:rPr lang="es-ES" sz="1000" dirty="0" err="1">
                    <a:solidFill>
                      <a:schemeClr val="bg2"/>
                    </a:solidFill>
                    <a:latin typeface="Century Gothic" charset="0"/>
                    <a:cs typeface="+mn-cs"/>
                  </a:rPr>
                  <a:t>Evaporation</a:t>
                </a:r>
                <a:endParaRPr lang="es-ES" sz="1000" dirty="0">
                  <a:solidFill>
                    <a:schemeClr val="bg2"/>
                  </a:solidFill>
                  <a:latin typeface="Century Gothic" charset="0"/>
                  <a:cs typeface="+mn-cs"/>
                </a:endParaRPr>
              </a:p>
            </p:txBody>
          </p:sp>
          <p:sp>
            <p:nvSpPr>
              <p:cNvPr id="652311" name="Text Box 23"/>
              <p:cNvSpPr txBox="1">
                <a:spLocks noChangeArrowheads="1"/>
              </p:cNvSpPr>
              <p:nvPr/>
            </p:nvSpPr>
            <p:spPr bwMode="auto">
              <a:xfrm>
                <a:off x="2907" y="3156"/>
                <a:ext cx="581"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Vegetation</a:t>
                </a:r>
              </a:p>
            </p:txBody>
          </p:sp>
          <p:sp>
            <p:nvSpPr>
              <p:cNvPr id="652312" name="Text Box 24"/>
              <p:cNvSpPr txBox="1">
                <a:spLocks noChangeArrowheads="1"/>
              </p:cNvSpPr>
              <p:nvPr/>
            </p:nvSpPr>
            <p:spPr bwMode="auto">
              <a:xfrm>
                <a:off x="3396" y="2059"/>
                <a:ext cx="93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Emission from clouds</a:t>
                </a:r>
              </a:p>
            </p:txBody>
          </p:sp>
          <p:sp>
            <p:nvSpPr>
              <p:cNvPr id="652314" name="Text Box 26"/>
              <p:cNvSpPr txBox="1">
                <a:spLocks noChangeArrowheads="1"/>
              </p:cNvSpPr>
              <p:nvPr/>
            </p:nvSpPr>
            <p:spPr bwMode="auto">
              <a:xfrm>
                <a:off x="2892" y="3445"/>
                <a:ext cx="706"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latin typeface="Century Gothic" charset="0"/>
                    <a:cs typeface="+mn-cs"/>
                  </a:rPr>
                  <a:t>Soil properties</a:t>
                </a:r>
              </a:p>
            </p:txBody>
          </p:sp>
          <p:sp>
            <p:nvSpPr>
              <p:cNvPr id="652315" name="Text Box 27"/>
              <p:cNvSpPr txBox="1">
                <a:spLocks noChangeArrowheads="1"/>
              </p:cNvSpPr>
              <p:nvPr/>
            </p:nvSpPr>
            <p:spPr bwMode="auto">
              <a:xfrm>
                <a:off x="3255" y="2450"/>
                <a:ext cx="93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Deep convection</a:t>
                </a:r>
              </a:p>
            </p:txBody>
          </p:sp>
          <p:sp>
            <p:nvSpPr>
              <p:cNvPr id="652316" name="Text Box 28"/>
              <p:cNvSpPr txBox="1">
                <a:spLocks noChangeArrowheads="1"/>
              </p:cNvSpPr>
              <p:nvPr/>
            </p:nvSpPr>
            <p:spPr bwMode="auto">
              <a:xfrm>
                <a:off x="3442" y="3014"/>
                <a:ext cx="333"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Rain</a:t>
                </a:r>
              </a:p>
            </p:txBody>
          </p:sp>
          <p:sp>
            <p:nvSpPr>
              <p:cNvPr id="652317" name="Text Box 29"/>
              <p:cNvSpPr txBox="1">
                <a:spLocks noChangeArrowheads="1"/>
              </p:cNvSpPr>
              <p:nvPr/>
            </p:nvSpPr>
            <p:spPr bwMode="auto">
              <a:xfrm>
                <a:off x="2225" y="3145"/>
                <a:ext cx="633"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Topography</a:t>
                </a:r>
              </a:p>
            </p:txBody>
          </p:sp>
          <p:sp>
            <p:nvSpPr>
              <p:cNvPr id="652318" name="Text Box 30"/>
              <p:cNvSpPr txBox="1">
                <a:spLocks noChangeArrowheads="1"/>
              </p:cNvSpPr>
              <p:nvPr/>
            </p:nvSpPr>
            <p:spPr bwMode="auto">
              <a:xfrm>
                <a:off x="3537" y="3282"/>
                <a:ext cx="830"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latin typeface="Century Gothic" charset="0"/>
                    <a:cs typeface="+mn-cs"/>
                  </a:rPr>
                  <a:t>Surface roughness</a:t>
                </a:r>
              </a:p>
            </p:txBody>
          </p:sp>
        </p:grpSp>
        <p:sp>
          <p:nvSpPr>
            <p:cNvPr id="652313" name="Text Box 25"/>
            <p:cNvSpPr txBox="1">
              <a:spLocks noChangeArrowheads="1"/>
            </p:cNvSpPr>
            <p:nvPr/>
          </p:nvSpPr>
          <p:spPr bwMode="auto">
            <a:xfrm>
              <a:off x="2943" y="3404"/>
              <a:ext cx="84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s-ES" sz="1000">
                  <a:solidFill>
                    <a:schemeClr val="bg2"/>
                  </a:solidFill>
                  <a:latin typeface="Century Gothic" charset="0"/>
                  <a:cs typeface="+mn-cs"/>
                </a:rPr>
                <a:t>Sensible heat flux</a:t>
              </a:r>
            </a:p>
          </p:txBody>
        </p:sp>
      </p:grpSp>
    </p:spTree>
    <p:extLst>
      <p:ext uri="{BB962C8B-B14F-4D97-AF65-F5344CB8AC3E}">
        <p14:creationId xmlns:p14="http://schemas.microsoft.com/office/powerpoint/2010/main" val="178934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4342" name="Group 6"/>
          <p:cNvGrpSpPr>
            <a:grpSpLocks/>
          </p:cNvGrpSpPr>
          <p:nvPr/>
        </p:nvGrpSpPr>
        <p:grpSpPr bwMode="auto">
          <a:xfrm>
            <a:off x="1762125" y="1738313"/>
            <a:ext cx="5754688" cy="3810000"/>
            <a:chOff x="160" y="1750"/>
            <a:chExt cx="3625" cy="2400"/>
          </a:xfrm>
        </p:grpSpPr>
        <p:grpSp>
          <p:nvGrpSpPr>
            <p:cNvPr id="654343" name="Group 7"/>
            <p:cNvGrpSpPr>
              <a:grpSpLocks/>
            </p:cNvGrpSpPr>
            <p:nvPr/>
          </p:nvGrpSpPr>
          <p:grpSpPr bwMode="auto">
            <a:xfrm>
              <a:off x="160" y="1750"/>
              <a:ext cx="3600" cy="2400"/>
              <a:chOff x="871" y="1457"/>
              <a:chExt cx="3600" cy="2400"/>
            </a:xfrm>
          </p:grpSpPr>
          <p:pic>
            <p:nvPicPr>
              <p:cNvPr id="654344" name="Picture 8" descr="paramproce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 y="1457"/>
                <a:ext cx="3600" cy="2400"/>
              </a:xfrm>
              <a:prstGeom prst="rect">
                <a:avLst/>
              </a:prstGeom>
              <a:noFill/>
              <a:extLst>
                <a:ext uri="{909E8E84-426E-40DD-AFC4-6F175D3DCCD1}">
                  <a14:hiddenFill xmlns:a14="http://schemas.microsoft.com/office/drawing/2010/main">
                    <a:solidFill>
                      <a:srgbClr val="FFFFFF"/>
                    </a:solidFill>
                  </a14:hiddenFill>
                </a:ext>
              </a:extLst>
            </p:spPr>
          </p:pic>
          <p:sp>
            <p:nvSpPr>
              <p:cNvPr id="654345" name="Text Box 9"/>
              <p:cNvSpPr txBox="1">
                <a:spLocks noChangeArrowheads="1"/>
              </p:cNvSpPr>
              <p:nvPr/>
            </p:nvSpPr>
            <p:spPr bwMode="auto">
              <a:xfrm>
                <a:off x="1079" y="1559"/>
                <a:ext cx="1078"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Incoming solar radiation</a:t>
                </a:r>
              </a:p>
            </p:txBody>
          </p:sp>
          <p:sp>
            <p:nvSpPr>
              <p:cNvPr id="654346" name="Text Box 10"/>
              <p:cNvSpPr txBox="1">
                <a:spLocks noChangeArrowheads="1"/>
              </p:cNvSpPr>
              <p:nvPr/>
            </p:nvSpPr>
            <p:spPr bwMode="auto">
              <a:xfrm>
                <a:off x="2215" y="1610"/>
                <a:ext cx="1078"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Scattering by aerosols</a:t>
                </a:r>
              </a:p>
            </p:txBody>
          </p:sp>
          <p:sp>
            <p:nvSpPr>
              <p:cNvPr id="654347" name="Text Box 11"/>
              <p:cNvSpPr txBox="1">
                <a:spLocks noChangeArrowheads="1"/>
              </p:cNvSpPr>
              <p:nvPr/>
            </p:nvSpPr>
            <p:spPr bwMode="auto">
              <a:xfrm>
                <a:off x="1655" y="2357"/>
                <a:ext cx="1366"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Reflection/absorption by coluds</a:t>
                </a:r>
              </a:p>
            </p:txBody>
          </p:sp>
          <p:sp>
            <p:nvSpPr>
              <p:cNvPr id="654348" name="Text Box 12"/>
              <p:cNvSpPr txBox="1">
                <a:spLocks noChangeArrowheads="1"/>
              </p:cNvSpPr>
              <p:nvPr/>
            </p:nvSpPr>
            <p:spPr bwMode="auto">
              <a:xfrm>
                <a:off x="1035" y="2159"/>
                <a:ext cx="1366"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Absorption by the atmosphere</a:t>
                </a:r>
              </a:p>
            </p:txBody>
          </p:sp>
          <p:sp>
            <p:nvSpPr>
              <p:cNvPr id="654349" name="Text Box 13"/>
              <p:cNvSpPr txBox="1">
                <a:spLocks noChangeArrowheads="1"/>
              </p:cNvSpPr>
              <p:nvPr/>
            </p:nvSpPr>
            <p:spPr bwMode="auto">
              <a:xfrm>
                <a:off x="1791" y="2571"/>
                <a:ext cx="671"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Condensation</a:t>
                </a:r>
              </a:p>
            </p:txBody>
          </p:sp>
          <p:sp>
            <p:nvSpPr>
              <p:cNvPr id="654350" name="Text Box 14"/>
              <p:cNvSpPr txBox="1">
                <a:spLocks noChangeArrowheads="1"/>
              </p:cNvSpPr>
              <p:nvPr/>
            </p:nvSpPr>
            <p:spPr bwMode="auto">
              <a:xfrm>
                <a:off x="2084" y="2877"/>
                <a:ext cx="553"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Turbulence</a:t>
                </a:r>
              </a:p>
            </p:txBody>
          </p:sp>
          <p:sp>
            <p:nvSpPr>
              <p:cNvPr id="654351" name="Text Box 15"/>
              <p:cNvSpPr txBox="1">
                <a:spLocks noChangeArrowheads="1"/>
              </p:cNvSpPr>
              <p:nvPr/>
            </p:nvSpPr>
            <p:spPr bwMode="auto">
              <a:xfrm>
                <a:off x="1605" y="2747"/>
                <a:ext cx="394"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Snow</a:t>
                </a:r>
              </a:p>
            </p:txBody>
          </p:sp>
          <p:sp>
            <p:nvSpPr>
              <p:cNvPr id="654352" name="Text Box 16"/>
              <p:cNvSpPr txBox="1">
                <a:spLocks noChangeArrowheads="1"/>
              </p:cNvSpPr>
              <p:nvPr/>
            </p:nvSpPr>
            <p:spPr bwMode="auto">
              <a:xfrm>
                <a:off x="1181" y="3174"/>
                <a:ext cx="94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latin typeface="Century Gothic" charset="0"/>
                  </a:rPr>
                  <a:t>Soil water/Snow melt</a:t>
                </a:r>
              </a:p>
            </p:txBody>
          </p:sp>
          <p:sp>
            <p:nvSpPr>
              <p:cNvPr id="654353" name="Text Box 17"/>
              <p:cNvSpPr txBox="1">
                <a:spLocks noChangeArrowheads="1"/>
              </p:cNvSpPr>
              <p:nvPr/>
            </p:nvSpPr>
            <p:spPr bwMode="auto">
              <a:xfrm>
                <a:off x="1877" y="3420"/>
                <a:ext cx="1129"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latin typeface="Century Gothic" charset="0"/>
                  </a:rPr>
                  <a:t>Snow/Ice/Water cover</a:t>
                </a:r>
              </a:p>
            </p:txBody>
          </p:sp>
          <p:sp>
            <p:nvSpPr>
              <p:cNvPr id="654354" name="Text Box 18"/>
              <p:cNvSpPr txBox="1">
                <a:spLocks noChangeArrowheads="1"/>
              </p:cNvSpPr>
              <p:nvPr/>
            </p:nvSpPr>
            <p:spPr bwMode="auto">
              <a:xfrm>
                <a:off x="2513" y="3002"/>
                <a:ext cx="581"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Evaporation</a:t>
                </a:r>
              </a:p>
            </p:txBody>
          </p:sp>
          <p:sp>
            <p:nvSpPr>
              <p:cNvPr id="654355" name="Text Box 19"/>
              <p:cNvSpPr txBox="1">
                <a:spLocks noChangeArrowheads="1"/>
              </p:cNvSpPr>
              <p:nvPr/>
            </p:nvSpPr>
            <p:spPr bwMode="auto">
              <a:xfrm>
                <a:off x="2907" y="3156"/>
                <a:ext cx="581"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Vegetation</a:t>
                </a:r>
              </a:p>
            </p:txBody>
          </p:sp>
          <p:sp>
            <p:nvSpPr>
              <p:cNvPr id="654356" name="Text Box 20"/>
              <p:cNvSpPr txBox="1">
                <a:spLocks noChangeArrowheads="1"/>
              </p:cNvSpPr>
              <p:nvPr/>
            </p:nvSpPr>
            <p:spPr bwMode="auto">
              <a:xfrm>
                <a:off x="3396" y="2059"/>
                <a:ext cx="93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Emission from clouds</a:t>
                </a:r>
              </a:p>
            </p:txBody>
          </p:sp>
          <p:sp>
            <p:nvSpPr>
              <p:cNvPr id="654357" name="Text Box 21"/>
              <p:cNvSpPr txBox="1">
                <a:spLocks noChangeArrowheads="1"/>
              </p:cNvSpPr>
              <p:nvPr/>
            </p:nvSpPr>
            <p:spPr bwMode="auto">
              <a:xfrm>
                <a:off x="2892" y="3445"/>
                <a:ext cx="706"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latin typeface="Century Gothic" charset="0"/>
                  </a:rPr>
                  <a:t>Soil properties</a:t>
                </a:r>
              </a:p>
            </p:txBody>
          </p:sp>
          <p:sp>
            <p:nvSpPr>
              <p:cNvPr id="654358" name="Text Box 22"/>
              <p:cNvSpPr txBox="1">
                <a:spLocks noChangeArrowheads="1"/>
              </p:cNvSpPr>
              <p:nvPr/>
            </p:nvSpPr>
            <p:spPr bwMode="auto">
              <a:xfrm>
                <a:off x="3255" y="2450"/>
                <a:ext cx="93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Deep convection</a:t>
                </a:r>
              </a:p>
            </p:txBody>
          </p:sp>
          <p:sp>
            <p:nvSpPr>
              <p:cNvPr id="654359" name="Text Box 23"/>
              <p:cNvSpPr txBox="1">
                <a:spLocks noChangeArrowheads="1"/>
              </p:cNvSpPr>
              <p:nvPr/>
            </p:nvSpPr>
            <p:spPr bwMode="auto">
              <a:xfrm>
                <a:off x="3442" y="3014"/>
                <a:ext cx="333"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Rain</a:t>
                </a:r>
              </a:p>
            </p:txBody>
          </p:sp>
          <p:sp>
            <p:nvSpPr>
              <p:cNvPr id="654360" name="Text Box 24"/>
              <p:cNvSpPr txBox="1">
                <a:spLocks noChangeArrowheads="1"/>
              </p:cNvSpPr>
              <p:nvPr/>
            </p:nvSpPr>
            <p:spPr bwMode="auto">
              <a:xfrm>
                <a:off x="2225" y="3145"/>
                <a:ext cx="633"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Topography</a:t>
                </a:r>
              </a:p>
            </p:txBody>
          </p:sp>
          <p:sp>
            <p:nvSpPr>
              <p:cNvPr id="654361" name="Text Box 25"/>
              <p:cNvSpPr txBox="1">
                <a:spLocks noChangeArrowheads="1"/>
              </p:cNvSpPr>
              <p:nvPr/>
            </p:nvSpPr>
            <p:spPr bwMode="auto">
              <a:xfrm>
                <a:off x="3537" y="3282"/>
                <a:ext cx="830"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latin typeface="Century Gothic" charset="0"/>
                  </a:rPr>
                  <a:t>Surface roughness</a:t>
                </a:r>
              </a:p>
            </p:txBody>
          </p:sp>
        </p:grpSp>
        <p:sp>
          <p:nvSpPr>
            <p:cNvPr id="654362" name="Text Box 26"/>
            <p:cNvSpPr txBox="1">
              <a:spLocks noChangeArrowheads="1"/>
            </p:cNvSpPr>
            <p:nvPr/>
          </p:nvSpPr>
          <p:spPr bwMode="auto">
            <a:xfrm>
              <a:off x="2943" y="3404"/>
              <a:ext cx="842" cy="1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s-ES" sz="1000">
                  <a:solidFill>
                    <a:schemeClr val="bg2"/>
                  </a:solidFill>
                  <a:latin typeface="Century Gothic" charset="0"/>
                </a:rPr>
                <a:t>Sensible heat flux</a:t>
              </a:r>
            </a:p>
          </p:txBody>
        </p:sp>
      </p:grpSp>
      <p:grpSp>
        <p:nvGrpSpPr>
          <p:cNvPr id="654370" name="Group 34"/>
          <p:cNvGrpSpPr>
            <a:grpSpLocks/>
          </p:cNvGrpSpPr>
          <p:nvPr/>
        </p:nvGrpSpPr>
        <p:grpSpPr bwMode="auto">
          <a:xfrm>
            <a:off x="0" y="0"/>
            <a:ext cx="4762500" cy="2857500"/>
            <a:chOff x="0" y="0"/>
            <a:chExt cx="3000" cy="1800"/>
          </a:xfrm>
        </p:grpSpPr>
        <p:pic>
          <p:nvPicPr>
            <p:cNvPr id="654340" name="Picture 4" descr="incm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00" cy="1800"/>
            </a:xfrm>
            <a:prstGeom prst="rect">
              <a:avLst/>
            </a:prstGeom>
            <a:noFill/>
            <a:extLst>
              <a:ext uri="{909E8E84-426E-40DD-AFC4-6F175D3DCCD1}">
                <a14:hiddenFill xmlns:a14="http://schemas.microsoft.com/office/drawing/2010/main">
                  <a:solidFill>
                    <a:srgbClr val="FFFFFF"/>
                  </a:solidFill>
                </a14:hiddenFill>
              </a:ext>
            </a:extLst>
          </p:spPr>
        </p:pic>
        <p:sp>
          <p:nvSpPr>
            <p:cNvPr id="654365" name="Text Box 29"/>
            <p:cNvSpPr txBox="1">
              <a:spLocks noChangeArrowheads="1"/>
            </p:cNvSpPr>
            <p:nvPr/>
          </p:nvSpPr>
          <p:spPr bwMode="auto">
            <a:xfrm>
              <a:off x="740" y="18"/>
              <a:ext cx="159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a:t>Radiation scheme</a:t>
              </a:r>
            </a:p>
          </p:txBody>
        </p:sp>
      </p:grpSp>
      <p:grpSp>
        <p:nvGrpSpPr>
          <p:cNvPr id="654371" name="Group 35"/>
          <p:cNvGrpSpPr>
            <a:grpSpLocks/>
          </p:cNvGrpSpPr>
          <p:nvPr/>
        </p:nvGrpSpPr>
        <p:grpSpPr bwMode="auto">
          <a:xfrm>
            <a:off x="4487863" y="0"/>
            <a:ext cx="4656137" cy="3003550"/>
            <a:chOff x="2827" y="0"/>
            <a:chExt cx="2933" cy="1892"/>
          </a:xfrm>
        </p:grpSpPr>
        <p:pic>
          <p:nvPicPr>
            <p:cNvPr id="654341" name="Picture 5" descr="cpsimtb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 y="0"/>
              <a:ext cx="2933" cy="1892"/>
            </a:xfrm>
            <a:prstGeom prst="rect">
              <a:avLst/>
            </a:prstGeom>
            <a:noFill/>
            <a:extLst>
              <a:ext uri="{909E8E84-426E-40DD-AFC4-6F175D3DCCD1}">
                <a14:hiddenFill xmlns:a14="http://schemas.microsoft.com/office/drawing/2010/main">
                  <a:solidFill>
                    <a:srgbClr val="FFFFFF"/>
                  </a:solidFill>
                </a14:hiddenFill>
              </a:ext>
            </a:extLst>
          </p:spPr>
        </p:pic>
        <p:sp>
          <p:nvSpPr>
            <p:cNvPr id="654366" name="Text Box 30"/>
            <p:cNvSpPr txBox="1">
              <a:spLocks noChangeArrowheads="1"/>
            </p:cNvSpPr>
            <p:nvPr/>
          </p:nvSpPr>
          <p:spPr bwMode="auto">
            <a:xfrm>
              <a:off x="3502" y="284"/>
              <a:ext cx="159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a:t>Cummulus scheme</a:t>
              </a:r>
            </a:p>
          </p:txBody>
        </p:sp>
      </p:grpSp>
      <p:grpSp>
        <p:nvGrpSpPr>
          <p:cNvPr id="654372" name="Group 36"/>
          <p:cNvGrpSpPr>
            <a:grpSpLocks/>
          </p:cNvGrpSpPr>
          <p:nvPr/>
        </p:nvGrpSpPr>
        <p:grpSpPr bwMode="auto">
          <a:xfrm>
            <a:off x="0" y="3941763"/>
            <a:ext cx="4556125" cy="2916237"/>
            <a:chOff x="0" y="2483"/>
            <a:chExt cx="2870" cy="1837"/>
          </a:xfrm>
        </p:grpSpPr>
        <p:pic>
          <p:nvPicPr>
            <p:cNvPr id="654363" name="Picture 27" descr="effec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2483"/>
              <a:ext cx="2870" cy="1837"/>
            </a:xfrm>
            <a:prstGeom prst="rect">
              <a:avLst/>
            </a:prstGeom>
            <a:noFill/>
            <a:extLst>
              <a:ext uri="{909E8E84-426E-40DD-AFC4-6F175D3DCCD1}">
                <a14:hiddenFill xmlns:a14="http://schemas.microsoft.com/office/drawing/2010/main">
                  <a:solidFill>
                    <a:srgbClr val="FFFFFF"/>
                  </a:solidFill>
                </a14:hiddenFill>
              </a:ext>
            </a:extLst>
          </p:spPr>
        </p:pic>
        <p:sp>
          <p:nvSpPr>
            <p:cNvPr id="654367" name="Text Box 31"/>
            <p:cNvSpPr txBox="1">
              <a:spLocks noChangeArrowheads="1"/>
            </p:cNvSpPr>
            <p:nvPr/>
          </p:nvSpPr>
          <p:spPr bwMode="auto">
            <a:xfrm>
              <a:off x="340" y="3554"/>
              <a:ext cx="159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a:t>Microphysics scheme</a:t>
              </a:r>
            </a:p>
          </p:txBody>
        </p:sp>
      </p:grpSp>
      <p:grpSp>
        <p:nvGrpSpPr>
          <p:cNvPr id="654373" name="Group 37"/>
          <p:cNvGrpSpPr>
            <a:grpSpLocks/>
          </p:cNvGrpSpPr>
          <p:nvPr/>
        </p:nvGrpSpPr>
        <p:grpSpPr bwMode="auto">
          <a:xfrm>
            <a:off x="4964113" y="3932238"/>
            <a:ext cx="4179887" cy="2925762"/>
            <a:chOff x="3127" y="2477"/>
            <a:chExt cx="2633" cy="1843"/>
          </a:xfrm>
        </p:grpSpPr>
        <p:pic>
          <p:nvPicPr>
            <p:cNvPr id="654364" name="Picture 28" descr="pblcy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 y="2477"/>
              <a:ext cx="2633" cy="1843"/>
            </a:xfrm>
            <a:prstGeom prst="rect">
              <a:avLst/>
            </a:prstGeom>
            <a:noFill/>
            <a:extLst>
              <a:ext uri="{909E8E84-426E-40DD-AFC4-6F175D3DCCD1}">
                <a14:hiddenFill xmlns:a14="http://schemas.microsoft.com/office/drawing/2010/main">
                  <a:solidFill>
                    <a:srgbClr val="FFFFFF"/>
                  </a:solidFill>
                </a14:hiddenFill>
              </a:ext>
            </a:extLst>
          </p:spPr>
        </p:pic>
        <p:sp>
          <p:nvSpPr>
            <p:cNvPr id="654368" name="Text Box 32"/>
            <p:cNvSpPr txBox="1">
              <a:spLocks noChangeArrowheads="1"/>
            </p:cNvSpPr>
            <p:nvPr/>
          </p:nvSpPr>
          <p:spPr bwMode="auto">
            <a:xfrm>
              <a:off x="3734" y="3520"/>
              <a:ext cx="1598"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a:t>PBL scheme</a:t>
              </a:r>
            </a:p>
          </p:txBody>
        </p:sp>
      </p:grpSp>
      <p:pic>
        <p:nvPicPr>
          <p:cNvPr id="654369" name="Picture 33" descr="mm5-direct-interaction-par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4388" y="1276350"/>
            <a:ext cx="5164137" cy="438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57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54370"/>
                                        </p:tgtEl>
                                        <p:attrNameLst>
                                          <p:attrName>style.visibility</p:attrName>
                                        </p:attrNameLst>
                                      </p:cBhvr>
                                      <p:to>
                                        <p:strVal val="visible"/>
                                      </p:to>
                                    </p:set>
                                    <p:animEffect transition="in" filter="box(in)">
                                      <p:cBhvr>
                                        <p:cTn id="7" dur="500"/>
                                        <p:tgtEl>
                                          <p:spTgt spid="654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54371"/>
                                        </p:tgtEl>
                                        <p:attrNameLst>
                                          <p:attrName>style.visibility</p:attrName>
                                        </p:attrNameLst>
                                      </p:cBhvr>
                                      <p:to>
                                        <p:strVal val="visible"/>
                                      </p:to>
                                    </p:set>
                                    <p:animEffect transition="in" filter="box(in)">
                                      <p:cBhvr>
                                        <p:cTn id="12" dur="500"/>
                                        <p:tgtEl>
                                          <p:spTgt spid="6543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54372"/>
                                        </p:tgtEl>
                                        <p:attrNameLst>
                                          <p:attrName>style.visibility</p:attrName>
                                        </p:attrNameLst>
                                      </p:cBhvr>
                                      <p:to>
                                        <p:strVal val="visible"/>
                                      </p:to>
                                    </p:set>
                                    <p:animEffect transition="in" filter="box(in)">
                                      <p:cBhvr>
                                        <p:cTn id="17" dur="500"/>
                                        <p:tgtEl>
                                          <p:spTgt spid="654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54373"/>
                                        </p:tgtEl>
                                        <p:attrNameLst>
                                          <p:attrName>style.visibility</p:attrName>
                                        </p:attrNameLst>
                                      </p:cBhvr>
                                      <p:to>
                                        <p:strVal val="visible"/>
                                      </p:to>
                                    </p:set>
                                    <p:animEffect transition="in" filter="box(in)">
                                      <p:cBhvr>
                                        <p:cTn id="22" dur="500"/>
                                        <p:tgtEl>
                                          <p:spTgt spid="6543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654369"/>
                                        </p:tgtEl>
                                        <p:attrNameLst>
                                          <p:attrName>style.visibility</p:attrName>
                                        </p:attrNameLst>
                                      </p:cBhvr>
                                      <p:to>
                                        <p:strVal val="visible"/>
                                      </p:to>
                                    </p:set>
                                    <p:animEffect transition="in" filter="box(in)">
                                      <p:cBhvr>
                                        <p:cTn id="27" dur="500"/>
                                        <p:tgtEl>
                                          <p:spTgt spid="654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ChangeArrowheads="1"/>
          </p:cNvSpPr>
          <p:nvPr/>
        </p:nvSpPr>
        <p:spPr bwMode="auto">
          <a:xfrm>
            <a:off x="165100" y="161925"/>
            <a:ext cx="7933814" cy="5078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700" dirty="0" smtClean="0">
                <a:solidFill>
                  <a:srgbClr val="FFFFFF"/>
                </a:solidFill>
                <a:effectLst>
                  <a:outerShdw blurRad="38100" dist="38100" dir="2700000" algn="tl">
                    <a:srgbClr val="000000"/>
                  </a:outerShdw>
                </a:effectLst>
                <a:latin typeface="+mj-lt"/>
                <a:cs typeface="Arial Unicode MS" charset="0"/>
              </a:rPr>
              <a:t>Atmospheric chemistry and Air </a:t>
            </a:r>
            <a:r>
              <a:rPr lang="en-US" sz="2700" dirty="0">
                <a:solidFill>
                  <a:srgbClr val="FFFFFF"/>
                </a:solidFill>
                <a:effectLst>
                  <a:outerShdw blurRad="38100" dist="38100" dir="2700000" algn="tl">
                    <a:srgbClr val="000000"/>
                  </a:outerShdw>
                </a:effectLst>
                <a:latin typeface="+mj-lt"/>
                <a:cs typeface="Arial Unicode MS" charset="0"/>
              </a:rPr>
              <a:t>pollution processes</a:t>
            </a:r>
            <a:r>
              <a:rPr lang="en-US" sz="2700" dirty="0">
                <a:solidFill>
                  <a:srgbClr val="FFFFFF"/>
                </a:solidFill>
                <a:latin typeface="+mj-lt"/>
                <a:cs typeface="Arial Unicode MS" charset="0"/>
              </a:rPr>
              <a:t> </a:t>
            </a:r>
            <a:endParaRPr lang="es-ES" sz="2700" dirty="0">
              <a:solidFill>
                <a:srgbClr val="FFFFFF"/>
              </a:solidFill>
              <a:latin typeface="+mj-lt"/>
              <a:cs typeface="Arial Unicode MS" charset="0"/>
            </a:endParaRPr>
          </a:p>
        </p:txBody>
      </p:sp>
      <p:grpSp>
        <p:nvGrpSpPr>
          <p:cNvPr id="28674" name="Group 32"/>
          <p:cNvGrpSpPr>
            <a:grpSpLocks/>
          </p:cNvGrpSpPr>
          <p:nvPr/>
        </p:nvGrpSpPr>
        <p:grpSpPr bwMode="auto">
          <a:xfrm>
            <a:off x="1338585" y="908720"/>
            <a:ext cx="7481887" cy="5754687"/>
            <a:chOff x="205" y="689"/>
            <a:chExt cx="4713" cy="3625"/>
          </a:xfrm>
        </p:grpSpPr>
        <p:sp>
          <p:nvSpPr>
            <p:cNvPr id="494597" name="Text Box 5"/>
            <p:cNvSpPr txBox="1">
              <a:spLocks noChangeArrowheads="1"/>
            </p:cNvSpPr>
            <p:nvPr/>
          </p:nvSpPr>
          <p:spPr bwMode="auto">
            <a:xfrm>
              <a:off x="287" y="3456"/>
              <a:ext cx="963" cy="82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b="0">
                  <a:solidFill>
                    <a:schemeClr val="tx2"/>
                  </a:solidFill>
                  <a:cs typeface="+mn-cs"/>
                </a:rPr>
                <a:t>Sources:</a:t>
              </a:r>
            </a:p>
            <a:p>
              <a:pPr>
                <a:defRPr/>
              </a:pPr>
              <a:r>
                <a:rPr lang="es-ES" b="0">
                  <a:solidFill>
                    <a:schemeClr val="tx2"/>
                  </a:solidFill>
                  <a:cs typeface="+mn-cs"/>
                </a:rPr>
                <a:t>Anthropogenic</a:t>
              </a:r>
            </a:p>
            <a:p>
              <a:pPr>
                <a:defRPr/>
              </a:pPr>
              <a:r>
                <a:rPr lang="es-ES" b="0">
                  <a:solidFill>
                    <a:schemeClr val="tx2"/>
                  </a:solidFill>
                  <a:cs typeface="+mn-cs"/>
                </a:rPr>
                <a:t>Biogenic</a:t>
              </a:r>
            </a:p>
            <a:p>
              <a:pPr>
                <a:defRPr/>
              </a:pPr>
              <a:r>
                <a:rPr lang="es-ES" b="0">
                  <a:solidFill>
                    <a:schemeClr val="tx2"/>
                  </a:solidFill>
                  <a:cs typeface="+mn-cs"/>
                </a:rPr>
                <a:t>Geogenic</a:t>
              </a:r>
            </a:p>
          </p:txBody>
        </p:sp>
        <p:grpSp>
          <p:nvGrpSpPr>
            <p:cNvPr id="28676" name="Group 6"/>
            <p:cNvGrpSpPr>
              <a:grpSpLocks/>
            </p:cNvGrpSpPr>
            <p:nvPr/>
          </p:nvGrpSpPr>
          <p:grpSpPr bwMode="auto">
            <a:xfrm>
              <a:off x="205" y="1769"/>
              <a:ext cx="1088" cy="1048"/>
              <a:chOff x="520" y="1592"/>
              <a:chExt cx="1088" cy="1048"/>
            </a:xfrm>
          </p:grpSpPr>
          <p:sp>
            <p:nvSpPr>
              <p:cNvPr id="494599" name="Oval 7"/>
              <p:cNvSpPr>
                <a:spLocks noChangeArrowheads="1"/>
              </p:cNvSpPr>
              <p:nvPr/>
            </p:nvSpPr>
            <p:spPr bwMode="auto">
              <a:xfrm>
                <a:off x="520" y="1592"/>
                <a:ext cx="1088" cy="1048"/>
              </a:xfrm>
              <a:prstGeom prst="ellipse">
                <a:avLst/>
              </a:prstGeom>
              <a:solidFill>
                <a:schemeClr val="tx2"/>
              </a:solidFill>
              <a:ln>
                <a:noFill/>
              </a:ln>
              <a:effectLst/>
              <a:extLst>
                <a:ext uri="{91240B29-F687-4F45-9708-019B960494DF}">
                  <a14:hiddenLine xmlns:a14="http://schemas.microsoft.com/office/drawing/2010/main" w="25400">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494600" name="Text Box 8"/>
              <p:cNvSpPr txBox="1">
                <a:spLocks noChangeArrowheads="1"/>
              </p:cNvSpPr>
              <p:nvPr/>
            </p:nvSpPr>
            <p:spPr bwMode="auto">
              <a:xfrm>
                <a:off x="720" y="1791"/>
                <a:ext cx="696" cy="59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solidFill>
                      <a:schemeClr val="bg1"/>
                    </a:solidFill>
                    <a:cs typeface="+mn-cs"/>
                  </a:rPr>
                  <a:t>Primary</a:t>
                </a:r>
              </a:p>
              <a:p>
                <a:pPr>
                  <a:defRPr/>
                </a:pPr>
                <a:r>
                  <a:rPr lang="en-US" sz="1800">
                    <a:solidFill>
                      <a:schemeClr val="bg1"/>
                    </a:solidFill>
                    <a:cs typeface="+mn-cs"/>
                  </a:rPr>
                  <a:t>Aerosols </a:t>
                </a:r>
              </a:p>
              <a:p>
                <a:pPr>
                  <a:defRPr/>
                </a:pPr>
                <a:r>
                  <a:rPr lang="en-US" sz="1800">
                    <a:solidFill>
                      <a:schemeClr val="bg1"/>
                    </a:solidFill>
                    <a:cs typeface="+mn-cs"/>
                  </a:rPr>
                  <a:t>Gases</a:t>
                </a:r>
              </a:p>
            </p:txBody>
          </p:sp>
        </p:grpSp>
        <p:sp>
          <p:nvSpPr>
            <p:cNvPr id="494601" name="Text Box 9"/>
            <p:cNvSpPr txBox="1">
              <a:spLocks noChangeArrowheads="1"/>
            </p:cNvSpPr>
            <p:nvPr/>
          </p:nvSpPr>
          <p:spPr bwMode="auto">
            <a:xfrm>
              <a:off x="3519" y="3488"/>
              <a:ext cx="1284" cy="82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b="0">
                  <a:solidFill>
                    <a:srgbClr val="CC0000"/>
                  </a:solidFill>
                  <a:cs typeface="+mn-cs"/>
                </a:rPr>
                <a:t>Aquatic ecosystems</a:t>
              </a:r>
            </a:p>
            <a:p>
              <a:pPr>
                <a:defRPr/>
              </a:pPr>
              <a:r>
                <a:rPr lang="es-ES" b="0">
                  <a:solidFill>
                    <a:srgbClr val="CC0000"/>
                  </a:solidFill>
                  <a:cs typeface="+mn-cs"/>
                </a:rPr>
                <a:t>Forests</a:t>
              </a:r>
            </a:p>
            <a:p>
              <a:pPr>
                <a:defRPr/>
              </a:pPr>
              <a:r>
                <a:rPr lang="es-ES" b="0">
                  <a:solidFill>
                    <a:srgbClr val="CC0000"/>
                  </a:solidFill>
                  <a:cs typeface="+mn-cs"/>
                </a:rPr>
                <a:t>Agricultural crops</a:t>
              </a:r>
            </a:p>
            <a:p>
              <a:pPr>
                <a:defRPr/>
              </a:pPr>
              <a:r>
                <a:rPr lang="es-ES" b="0">
                  <a:solidFill>
                    <a:srgbClr val="CC0000"/>
                  </a:solidFill>
                  <a:cs typeface="+mn-cs"/>
                </a:rPr>
                <a:t>Materials </a:t>
              </a:r>
            </a:p>
          </p:txBody>
        </p:sp>
        <p:grpSp>
          <p:nvGrpSpPr>
            <p:cNvPr id="28678" name="Group 11"/>
            <p:cNvGrpSpPr>
              <a:grpSpLocks/>
            </p:cNvGrpSpPr>
            <p:nvPr/>
          </p:nvGrpSpPr>
          <p:grpSpPr bwMode="auto">
            <a:xfrm>
              <a:off x="769" y="2817"/>
              <a:ext cx="609" cy="639"/>
              <a:chOff x="1084" y="2664"/>
              <a:chExt cx="609" cy="639"/>
            </a:xfrm>
          </p:grpSpPr>
          <p:sp>
            <p:nvSpPr>
              <p:cNvPr id="494604" name="Text Box 12"/>
              <p:cNvSpPr txBox="1">
                <a:spLocks noChangeArrowheads="1"/>
              </p:cNvSpPr>
              <p:nvPr/>
            </p:nvSpPr>
            <p:spPr bwMode="auto">
              <a:xfrm>
                <a:off x="1152" y="2790"/>
                <a:ext cx="541" cy="21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600" b="0">
                    <a:solidFill>
                      <a:schemeClr val="tx2"/>
                    </a:solidFill>
                    <a:cs typeface="+mn-cs"/>
                  </a:rPr>
                  <a:t>Emission</a:t>
                </a:r>
              </a:p>
            </p:txBody>
          </p:sp>
          <p:cxnSp>
            <p:nvCxnSpPr>
              <p:cNvPr id="494605" name="AutoShape 13"/>
              <p:cNvCxnSpPr>
                <a:cxnSpLocks noChangeShapeType="1"/>
                <a:stCxn id="494597" idx="0"/>
              </p:cNvCxnSpPr>
              <p:nvPr/>
            </p:nvCxnSpPr>
            <p:spPr bwMode="auto">
              <a:xfrm flipV="1">
                <a:off x="1084" y="2664"/>
                <a:ext cx="4" cy="639"/>
              </a:xfrm>
              <a:prstGeom prst="straightConnector1">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8679" name="Group 14"/>
            <p:cNvGrpSpPr>
              <a:grpSpLocks/>
            </p:cNvGrpSpPr>
            <p:nvPr/>
          </p:nvGrpSpPr>
          <p:grpSpPr bwMode="auto">
            <a:xfrm>
              <a:off x="2485" y="697"/>
              <a:ext cx="2224" cy="2144"/>
              <a:chOff x="2792" y="544"/>
              <a:chExt cx="2224" cy="2144"/>
            </a:xfrm>
          </p:grpSpPr>
          <p:grpSp>
            <p:nvGrpSpPr>
              <p:cNvPr id="28691" name="Group 15"/>
              <p:cNvGrpSpPr>
                <a:grpSpLocks/>
              </p:cNvGrpSpPr>
              <p:nvPr/>
            </p:nvGrpSpPr>
            <p:grpSpPr bwMode="auto">
              <a:xfrm>
                <a:off x="3928" y="1640"/>
                <a:ext cx="1088" cy="1048"/>
                <a:chOff x="3928" y="1640"/>
                <a:chExt cx="1088" cy="1048"/>
              </a:xfrm>
            </p:grpSpPr>
            <p:sp>
              <p:nvSpPr>
                <p:cNvPr id="494608" name="Oval 16"/>
                <p:cNvSpPr>
                  <a:spLocks noChangeArrowheads="1"/>
                </p:cNvSpPr>
                <p:nvPr/>
              </p:nvSpPr>
              <p:spPr bwMode="auto">
                <a:xfrm>
                  <a:off x="3928" y="1640"/>
                  <a:ext cx="1088" cy="1048"/>
                </a:xfrm>
                <a:prstGeom prst="ellipse">
                  <a:avLst/>
                </a:prstGeom>
                <a:solidFill>
                  <a:schemeClr val="tx2"/>
                </a:solidFill>
                <a:ln>
                  <a:noFill/>
                </a:ln>
                <a:effectLst/>
                <a:extLst>
                  <a:ext uri="{91240B29-F687-4F45-9708-019B960494DF}">
                    <a14:hiddenLine xmlns:a14="http://schemas.microsoft.com/office/drawing/2010/main" w="25400">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494609" name="Text Box 17"/>
                <p:cNvSpPr txBox="1">
                  <a:spLocks noChangeArrowheads="1"/>
                </p:cNvSpPr>
                <p:nvPr/>
              </p:nvSpPr>
              <p:spPr bwMode="auto">
                <a:xfrm>
                  <a:off x="4048" y="1855"/>
                  <a:ext cx="832" cy="59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solidFill>
                        <a:schemeClr val="bg1"/>
                      </a:solidFill>
                      <a:cs typeface="+mn-cs"/>
                    </a:rPr>
                    <a:t>Secondary</a:t>
                  </a:r>
                </a:p>
                <a:p>
                  <a:pPr>
                    <a:defRPr/>
                  </a:pPr>
                  <a:r>
                    <a:rPr lang="en-US" sz="1800">
                      <a:solidFill>
                        <a:schemeClr val="bg1"/>
                      </a:solidFill>
                      <a:cs typeface="+mn-cs"/>
                    </a:rPr>
                    <a:t>Aerosols </a:t>
                  </a:r>
                </a:p>
                <a:p>
                  <a:pPr>
                    <a:defRPr/>
                  </a:pPr>
                  <a:r>
                    <a:rPr lang="en-US" sz="1800">
                      <a:solidFill>
                        <a:schemeClr val="bg1"/>
                      </a:solidFill>
                      <a:cs typeface="+mn-cs"/>
                    </a:rPr>
                    <a:t>Gases</a:t>
                  </a:r>
                </a:p>
              </p:txBody>
            </p:sp>
          </p:grpSp>
          <p:grpSp>
            <p:nvGrpSpPr>
              <p:cNvPr id="28692" name="Group 18"/>
              <p:cNvGrpSpPr>
                <a:grpSpLocks/>
              </p:cNvGrpSpPr>
              <p:nvPr/>
            </p:nvGrpSpPr>
            <p:grpSpPr bwMode="auto">
              <a:xfrm>
                <a:off x="2792" y="544"/>
                <a:ext cx="1680" cy="1096"/>
                <a:chOff x="2792" y="544"/>
                <a:chExt cx="1680" cy="1096"/>
              </a:xfrm>
            </p:grpSpPr>
            <p:sp>
              <p:nvSpPr>
                <p:cNvPr id="494611" name="Text Box 19"/>
                <p:cNvSpPr txBox="1">
                  <a:spLocks noChangeArrowheads="1"/>
                </p:cNvSpPr>
                <p:nvPr/>
              </p:nvSpPr>
              <p:spPr bwMode="auto">
                <a:xfrm>
                  <a:off x="3127" y="782"/>
                  <a:ext cx="784" cy="52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600" b="0">
                      <a:solidFill>
                        <a:schemeClr val="tx2"/>
                      </a:solidFill>
                      <a:cs typeface="+mn-cs"/>
                    </a:rPr>
                    <a:t>Chemical/</a:t>
                  </a:r>
                </a:p>
                <a:p>
                  <a:pPr>
                    <a:defRPr/>
                  </a:pPr>
                  <a:r>
                    <a:rPr lang="es-ES" sz="1600" b="0">
                      <a:solidFill>
                        <a:schemeClr val="tx2"/>
                      </a:solidFill>
                      <a:cs typeface="+mn-cs"/>
                    </a:rPr>
                    <a:t>Physical </a:t>
                  </a:r>
                </a:p>
                <a:p>
                  <a:pPr>
                    <a:defRPr/>
                  </a:pPr>
                  <a:r>
                    <a:rPr lang="es-ES" sz="1600" b="0">
                      <a:solidFill>
                        <a:schemeClr val="tx2"/>
                      </a:solidFill>
                      <a:cs typeface="+mn-cs"/>
                    </a:rPr>
                    <a:t>transformation</a:t>
                  </a:r>
                </a:p>
              </p:txBody>
            </p:sp>
            <p:cxnSp>
              <p:nvCxnSpPr>
                <p:cNvPr id="494612" name="AutoShape 20"/>
                <p:cNvCxnSpPr>
                  <a:cxnSpLocks noChangeShapeType="1"/>
                  <a:endCxn id="494608" idx="0"/>
                </p:cNvCxnSpPr>
                <p:nvPr/>
              </p:nvCxnSpPr>
              <p:spPr bwMode="auto">
                <a:xfrm>
                  <a:off x="2792" y="544"/>
                  <a:ext cx="1680" cy="1096"/>
                </a:xfrm>
                <a:prstGeom prst="curvedConnector2">
                  <a:avLst/>
                </a:prstGeom>
                <a:noFill/>
                <a:ln w="25400">
                  <a:solidFill>
                    <a:schemeClr val="tx2"/>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28680" name="Group 21"/>
            <p:cNvGrpSpPr>
              <a:grpSpLocks/>
            </p:cNvGrpSpPr>
            <p:nvPr/>
          </p:nvGrpSpPr>
          <p:grpSpPr bwMode="auto">
            <a:xfrm>
              <a:off x="4161" y="2841"/>
              <a:ext cx="757" cy="647"/>
              <a:chOff x="4476" y="2688"/>
              <a:chExt cx="757" cy="647"/>
            </a:xfrm>
          </p:grpSpPr>
          <p:sp>
            <p:nvSpPr>
              <p:cNvPr id="494614" name="Text Box 22"/>
              <p:cNvSpPr txBox="1">
                <a:spLocks noChangeArrowheads="1"/>
              </p:cNvSpPr>
              <p:nvPr/>
            </p:nvSpPr>
            <p:spPr bwMode="auto">
              <a:xfrm>
                <a:off x="4524" y="2782"/>
                <a:ext cx="709" cy="36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600" b="0">
                    <a:solidFill>
                      <a:schemeClr val="tx2"/>
                    </a:solidFill>
                    <a:cs typeface="+mn-cs"/>
                  </a:rPr>
                  <a:t>Wet and dry </a:t>
                </a:r>
              </a:p>
              <a:p>
                <a:pPr>
                  <a:defRPr/>
                </a:pPr>
                <a:r>
                  <a:rPr lang="es-ES" sz="1600" b="0">
                    <a:solidFill>
                      <a:schemeClr val="tx2"/>
                    </a:solidFill>
                    <a:cs typeface="+mn-cs"/>
                  </a:rPr>
                  <a:t>deposition</a:t>
                </a:r>
              </a:p>
            </p:txBody>
          </p:sp>
          <p:cxnSp>
            <p:nvCxnSpPr>
              <p:cNvPr id="494615" name="AutoShape 23"/>
              <p:cNvCxnSpPr>
                <a:cxnSpLocks noChangeShapeType="1"/>
                <a:stCxn id="494608" idx="4"/>
                <a:endCxn id="494601" idx="0"/>
              </p:cNvCxnSpPr>
              <p:nvPr/>
            </p:nvCxnSpPr>
            <p:spPr bwMode="auto">
              <a:xfrm flipH="1">
                <a:off x="4476" y="2688"/>
                <a:ext cx="4" cy="647"/>
              </a:xfrm>
              <a:prstGeom prst="straightConnector1">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8681" name="Group 24"/>
            <p:cNvGrpSpPr>
              <a:grpSpLocks/>
            </p:cNvGrpSpPr>
            <p:nvPr/>
          </p:nvGrpSpPr>
          <p:grpSpPr bwMode="auto">
            <a:xfrm>
              <a:off x="2151" y="1529"/>
              <a:ext cx="853" cy="975"/>
              <a:chOff x="2466" y="1376"/>
              <a:chExt cx="853" cy="975"/>
            </a:xfrm>
          </p:grpSpPr>
          <p:sp>
            <p:nvSpPr>
              <p:cNvPr id="494617" name="Text Box 25"/>
              <p:cNvSpPr txBox="1">
                <a:spLocks noChangeArrowheads="1"/>
              </p:cNvSpPr>
              <p:nvPr/>
            </p:nvSpPr>
            <p:spPr bwMode="auto">
              <a:xfrm>
                <a:off x="2466" y="1774"/>
                <a:ext cx="853" cy="57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800" b="0">
                    <a:solidFill>
                      <a:srgbClr val="CC0000"/>
                    </a:solidFill>
                    <a:cs typeface="+mn-cs"/>
                  </a:rPr>
                  <a:t>Human health</a:t>
                </a:r>
              </a:p>
              <a:p>
                <a:pPr>
                  <a:defRPr/>
                </a:pPr>
                <a:r>
                  <a:rPr lang="es-ES" sz="1800" b="0">
                    <a:solidFill>
                      <a:srgbClr val="CC0000"/>
                    </a:solidFill>
                    <a:cs typeface="+mn-cs"/>
                  </a:rPr>
                  <a:t>Climate</a:t>
                </a:r>
              </a:p>
              <a:p>
                <a:pPr>
                  <a:defRPr/>
                </a:pPr>
                <a:r>
                  <a:rPr lang="es-ES" sz="1800" b="0">
                    <a:solidFill>
                      <a:srgbClr val="CC0000"/>
                    </a:solidFill>
                    <a:cs typeface="+mn-cs"/>
                  </a:rPr>
                  <a:t>Visibility</a:t>
                </a:r>
              </a:p>
            </p:txBody>
          </p:sp>
          <p:sp>
            <p:nvSpPr>
              <p:cNvPr id="494618" name="Line 26"/>
              <p:cNvSpPr>
                <a:spLocks noChangeShapeType="1"/>
              </p:cNvSpPr>
              <p:nvPr/>
            </p:nvSpPr>
            <p:spPr bwMode="auto">
              <a:xfrm>
                <a:off x="2888" y="1376"/>
                <a:ext cx="0" cy="384"/>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grpSp>
        <p:grpSp>
          <p:nvGrpSpPr>
            <p:cNvPr id="28682" name="Group 27"/>
            <p:cNvGrpSpPr>
              <a:grpSpLocks/>
            </p:cNvGrpSpPr>
            <p:nvPr/>
          </p:nvGrpSpPr>
          <p:grpSpPr bwMode="auto">
            <a:xfrm>
              <a:off x="693" y="689"/>
              <a:ext cx="1736" cy="1080"/>
              <a:chOff x="1008" y="536"/>
              <a:chExt cx="1736" cy="1080"/>
            </a:xfrm>
          </p:grpSpPr>
          <p:grpSp>
            <p:nvGrpSpPr>
              <p:cNvPr id="28683" name="Group 28"/>
              <p:cNvGrpSpPr>
                <a:grpSpLocks/>
              </p:cNvGrpSpPr>
              <p:nvPr/>
            </p:nvGrpSpPr>
            <p:grpSpPr bwMode="auto">
              <a:xfrm>
                <a:off x="1064" y="552"/>
                <a:ext cx="1680" cy="1064"/>
                <a:chOff x="1064" y="552"/>
                <a:chExt cx="1680" cy="1064"/>
              </a:xfrm>
            </p:grpSpPr>
            <p:sp>
              <p:nvSpPr>
                <p:cNvPr id="494621" name="Rectangle 29"/>
                <p:cNvSpPr>
                  <a:spLocks noChangeArrowheads="1"/>
                </p:cNvSpPr>
                <p:nvPr/>
              </p:nvSpPr>
              <p:spPr bwMode="auto">
                <a:xfrm>
                  <a:off x="1770" y="840"/>
                  <a:ext cx="640" cy="36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600" b="0">
                      <a:solidFill>
                        <a:schemeClr val="tx2"/>
                      </a:solidFill>
                      <a:cs typeface="+mn-cs"/>
                    </a:rPr>
                    <a:t>Dispersion </a:t>
                  </a:r>
                </a:p>
                <a:p>
                  <a:pPr>
                    <a:defRPr/>
                  </a:pPr>
                  <a:r>
                    <a:rPr lang="es-ES" sz="1600" b="0">
                      <a:solidFill>
                        <a:schemeClr val="tx2"/>
                      </a:solidFill>
                      <a:cs typeface="+mn-cs"/>
                    </a:rPr>
                    <a:t>Transport</a:t>
                  </a:r>
                </a:p>
              </p:txBody>
            </p:sp>
            <p:cxnSp>
              <p:nvCxnSpPr>
                <p:cNvPr id="494622" name="AutoShape 30"/>
                <p:cNvCxnSpPr>
                  <a:cxnSpLocks noChangeShapeType="1"/>
                  <a:stCxn id="494599" idx="0"/>
                </p:cNvCxnSpPr>
                <p:nvPr/>
              </p:nvCxnSpPr>
              <p:spPr bwMode="auto">
                <a:xfrm rot="16200000">
                  <a:off x="1372" y="244"/>
                  <a:ext cx="1064" cy="1680"/>
                </a:xfrm>
                <a:prstGeom prst="curvedConnector2">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494623" name="Freeform 31"/>
              <p:cNvSpPr>
                <a:spLocks/>
              </p:cNvSpPr>
              <p:nvPr/>
            </p:nvSpPr>
            <p:spPr bwMode="auto">
              <a:xfrm>
                <a:off x="1008" y="536"/>
                <a:ext cx="1648" cy="1048"/>
              </a:xfrm>
              <a:custGeom>
                <a:avLst/>
                <a:gdLst>
                  <a:gd name="T0" fmla="*/ 0 w 1648"/>
                  <a:gd name="T1" fmla="*/ 1048 h 1048"/>
                  <a:gd name="T2" fmla="*/ 160 w 1648"/>
                  <a:gd name="T3" fmla="*/ 976 h 1048"/>
                  <a:gd name="T4" fmla="*/ 64 w 1648"/>
                  <a:gd name="T5" fmla="*/ 784 h 1048"/>
                  <a:gd name="T6" fmla="*/ 312 w 1648"/>
                  <a:gd name="T7" fmla="*/ 688 h 1048"/>
                  <a:gd name="T8" fmla="*/ 288 w 1648"/>
                  <a:gd name="T9" fmla="*/ 400 h 1048"/>
                  <a:gd name="T10" fmla="*/ 800 w 1648"/>
                  <a:gd name="T11" fmla="*/ 344 h 1048"/>
                  <a:gd name="T12" fmla="*/ 960 w 1648"/>
                  <a:gd name="T13" fmla="*/ 32 h 1048"/>
                  <a:gd name="T14" fmla="*/ 1536 w 1648"/>
                  <a:gd name="T15" fmla="*/ 152 h 1048"/>
                  <a:gd name="T16" fmla="*/ 1632 w 1648"/>
                  <a:gd name="T17" fmla="*/ 32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8" h="1048">
                    <a:moveTo>
                      <a:pt x="0" y="1048"/>
                    </a:moveTo>
                    <a:cubicBezTo>
                      <a:pt x="74" y="1034"/>
                      <a:pt x="149" y="1020"/>
                      <a:pt x="160" y="976"/>
                    </a:cubicBezTo>
                    <a:cubicBezTo>
                      <a:pt x="171" y="932"/>
                      <a:pt x="39" y="832"/>
                      <a:pt x="64" y="784"/>
                    </a:cubicBezTo>
                    <a:cubicBezTo>
                      <a:pt x="89" y="736"/>
                      <a:pt x="275" y="752"/>
                      <a:pt x="312" y="688"/>
                    </a:cubicBezTo>
                    <a:cubicBezTo>
                      <a:pt x="349" y="624"/>
                      <a:pt x="207" y="457"/>
                      <a:pt x="288" y="400"/>
                    </a:cubicBezTo>
                    <a:cubicBezTo>
                      <a:pt x="369" y="343"/>
                      <a:pt x="688" y="405"/>
                      <a:pt x="800" y="344"/>
                    </a:cubicBezTo>
                    <a:cubicBezTo>
                      <a:pt x="912" y="283"/>
                      <a:pt x="837" y="64"/>
                      <a:pt x="960" y="32"/>
                    </a:cubicBezTo>
                    <a:cubicBezTo>
                      <a:pt x="1083" y="0"/>
                      <a:pt x="1424" y="152"/>
                      <a:pt x="1536" y="152"/>
                    </a:cubicBezTo>
                    <a:cubicBezTo>
                      <a:pt x="1648" y="152"/>
                      <a:pt x="1640" y="92"/>
                      <a:pt x="1632" y="32"/>
                    </a:cubicBezTo>
                  </a:path>
                </a:pathLst>
              </a:custGeom>
              <a:noFill/>
              <a:ln w="254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grpSp>
      </p:grpSp>
    </p:spTree>
    <p:extLst>
      <p:ext uri="{BB962C8B-B14F-4D97-AF65-F5344CB8AC3E}">
        <p14:creationId xmlns:p14="http://schemas.microsoft.com/office/powerpoint/2010/main" val="965257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bwMode="auto">
          <a:xfrm>
            <a:off x="0" y="149225"/>
            <a:ext cx="9144000" cy="4905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err="1" smtClean="0">
                <a:solidFill>
                  <a:srgbClr val="FFFFFF"/>
                </a:solidFill>
                <a:cs typeface="Arial Unicode MS" charset="0"/>
              </a:rPr>
              <a:t>How</a:t>
            </a:r>
            <a:r>
              <a:rPr lang="es-ES" dirty="0" smtClean="0">
                <a:solidFill>
                  <a:srgbClr val="FFFFFF"/>
                </a:solidFill>
                <a:cs typeface="Arial Unicode MS" charset="0"/>
              </a:rPr>
              <a:t> do </a:t>
            </a:r>
            <a:r>
              <a:rPr lang="es-ES" dirty="0" err="1" smtClean="0">
                <a:solidFill>
                  <a:srgbClr val="FFFFFF"/>
                </a:solidFill>
                <a:cs typeface="Arial Unicode MS" charset="0"/>
              </a:rPr>
              <a:t>we</a:t>
            </a:r>
            <a:r>
              <a:rPr lang="es-ES" dirty="0" smtClean="0">
                <a:solidFill>
                  <a:srgbClr val="FFFFFF"/>
                </a:solidFill>
                <a:cs typeface="Arial Unicode MS" charset="0"/>
              </a:rPr>
              <a:t> </a:t>
            </a:r>
            <a:r>
              <a:rPr lang="es-ES" dirty="0" err="1" smtClean="0">
                <a:solidFill>
                  <a:srgbClr val="FFFFFF"/>
                </a:solidFill>
                <a:cs typeface="Arial Unicode MS" charset="0"/>
              </a:rPr>
              <a:t>model</a:t>
            </a:r>
            <a:r>
              <a:rPr lang="es-ES" dirty="0" smtClean="0">
                <a:solidFill>
                  <a:srgbClr val="FFFFFF"/>
                </a:solidFill>
                <a:cs typeface="Arial Unicode MS" charset="0"/>
              </a:rPr>
              <a:t> air </a:t>
            </a:r>
            <a:r>
              <a:rPr lang="es-ES" dirty="0" err="1" smtClean="0">
                <a:solidFill>
                  <a:srgbClr val="FFFFFF"/>
                </a:solidFill>
                <a:cs typeface="Arial Unicode MS" charset="0"/>
              </a:rPr>
              <a:t>pollution</a:t>
            </a:r>
            <a:r>
              <a:rPr lang="es-ES" dirty="0" smtClean="0">
                <a:solidFill>
                  <a:srgbClr val="FFFFFF"/>
                </a:solidFill>
                <a:cs typeface="Arial Unicode MS" charset="0"/>
              </a:rPr>
              <a:t> and </a:t>
            </a:r>
            <a:r>
              <a:rPr lang="es-ES" dirty="0" err="1" smtClean="0">
                <a:solidFill>
                  <a:srgbClr val="FFFFFF"/>
                </a:solidFill>
                <a:cs typeface="Arial Unicode MS" charset="0"/>
              </a:rPr>
              <a:t>atmospheric</a:t>
            </a:r>
            <a:r>
              <a:rPr lang="es-ES" dirty="0" smtClean="0">
                <a:solidFill>
                  <a:srgbClr val="FFFFFF"/>
                </a:solidFill>
                <a:cs typeface="Arial Unicode MS" charset="0"/>
              </a:rPr>
              <a:t> </a:t>
            </a:r>
            <a:r>
              <a:rPr lang="es-ES" dirty="0" err="1" smtClean="0">
                <a:solidFill>
                  <a:srgbClr val="FFFFFF"/>
                </a:solidFill>
                <a:cs typeface="Arial Unicode MS" charset="0"/>
              </a:rPr>
              <a:t>chemistry</a:t>
            </a:r>
            <a:r>
              <a:rPr lang="es-ES" dirty="0" smtClean="0">
                <a:solidFill>
                  <a:srgbClr val="FFFFFF"/>
                </a:solidFill>
                <a:cs typeface="Arial Unicode MS" charset="0"/>
              </a:rPr>
              <a:t>? </a:t>
            </a:r>
          </a:p>
        </p:txBody>
      </p:sp>
      <p:pic>
        <p:nvPicPr>
          <p:cNvPr id="651273" name="Picture 9"/>
          <p:cNvPicPr>
            <a:picLocks noChangeAspect="1" noChangeArrowheads="1"/>
          </p:cNvPicPr>
          <p:nvPr/>
        </p:nvPicPr>
        <p:blipFill>
          <a:blip r:embed="rId2">
            <a:extLst>
              <a:ext uri="{28A0092B-C50C-407E-A947-70E740481C1C}">
                <a14:useLocalDpi xmlns:a14="http://schemas.microsoft.com/office/drawing/2010/main" val="0"/>
              </a:ext>
            </a:extLst>
          </a:blip>
          <a:srcRect l="39258" t="30974" r="22421" b="48535"/>
          <a:stretch>
            <a:fillRect/>
          </a:stretch>
        </p:blipFill>
        <p:spPr bwMode="auto">
          <a:xfrm>
            <a:off x="1893888" y="2606675"/>
            <a:ext cx="4672012" cy="199866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51277" name="Text Box 13"/>
          <p:cNvSpPr txBox="1">
            <a:spLocks noChangeArrowheads="1"/>
          </p:cNvSpPr>
          <p:nvPr/>
        </p:nvSpPr>
        <p:spPr bwMode="auto">
          <a:xfrm>
            <a:off x="3873500" y="5000625"/>
            <a:ext cx="5270500" cy="13112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i="1">
                <a:cs typeface="+mn-cs"/>
              </a:rPr>
              <a:t>C</a:t>
            </a:r>
            <a:r>
              <a:rPr lang="es-ES">
                <a:cs typeface="+mn-cs"/>
              </a:rPr>
              <a:t> – concentration of pollutant</a:t>
            </a:r>
            <a:endParaRPr lang="es-ES" i="1">
              <a:cs typeface="+mn-cs"/>
            </a:endParaRPr>
          </a:p>
          <a:p>
            <a:pPr>
              <a:spcBef>
                <a:spcPct val="50000"/>
              </a:spcBef>
              <a:defRPr/>
            </a:pPr>
            <a:r>
              <a:rPr lang="es-ES">
                <a:cs typeface="+mn-cs"/>
              </a:rPr>
              <a:t>Kh – lateral diffusion coefficient</a:t>
            </a:r>
          </a:p>
          <a:p>
            <a:pPr>
              <a:spcBef>
                <a:spcPct val="50000"/>
              </a:spcBef>
              <a:defRPr/>
            </a:pPr>
            <a:r>
              <a:rPr lang="es-ES">
                <a:cs typeface="+mn-cs"/>
              </a:rPr>
              <a:t>Kz – turbulence exchange coefficient</a:t>
            </a:r>
          </a:p>
        </p:txBody>
      </p:sp>
      <p:sp>
        <p:nvSpPr>
          <p:cNvPr id="651280" name="Rectangle 16"/>
          <p:cNvSpPr>
            <a:spLocks noGrp="1" noRot="1" noChangeArrowheads="1"/>
          </p:cNvSpPr>
          <p:nvPr>
            <p:ph type="body" idx="1"/>
          </p:nvPr>
        </p:nvSpPr>
        <p:spPr>
          <a:xfrm>
            <a:off x="279400" y="1208088"/>
            <a:ext cx="8229600" cy="4498975"/>
          </a:xfrm>
        </p:spPr>
        <p:txBody>
          <a:bodyPr/>
          <a:lstStyle/>
          <a:p>
            <a:pPr eaLnBrk="1" hangingPunct="1">
              <a:defRPr/>
            </a:pPr>
            <a:r>
              <a:rPr lang="es-ES" sz="2800" dirty="0" err="1" smtClean="0">
                <a:cs typeface="+mn-cs"/>
              </a:rPr>
              <a:t>The</a:t>
            </a:r>
            <a:r>
              <a:rPr lang="es-ES" sz="2800" dirty="0" smtClean="0">
                <a:cs typeface="+mn-cs"/>
              </a:rPr>
              <a:t> </a:t>
            </a:r>
            <a:r>
              <a:rPr lang="es-ES" sz="2800" dirty="0" err="1" smtClean="0">
                <a:cs typeface="+mn-cs"/>
              </a:rPr>
              <a:t>dispersion</a:t>
            </a:r>
            <a:r>
              <a:rPr lang="es-ES" sz="2800" dirty="0" smtClean="0">
                <a:cs typeface="+mn-cs"/>
              </a:rPr>
              <a:t> </a:t>
            </a:r>
            <a:r>
              <a:rPr lang="es-ES" sz="2800" dirty="0" err="1" smtClean="0">
                <a:cs typeface="+mn-cs"/>
              </a:rPr>
              <a:t>equation</a:t>
            </a:r>
            <a:r>
              <a:rPr lang="es-ES" sz="2800" dirty="0" smtClean="0">
                <a:cs typeface="+mn-cs"/>
              </a:rPr>
              <a:t>:</a:t>
            </a:r>
          </a:p>
          <a:p>
            <a:pPr lvl="1" eaLnBrk="1" hangingPunct="1">
              <a:defRPr/>
            </a:pPr>
            <a:r>
              <a:rPr lang="es-ES" sz="2400" dirty="0" err="1" smtClean="0"/>
              <a:t>Advection</a:t>
            </a:r>
            <a:r>
              <a:rPr lang="es-ES" sz="2400" dirty="0" smtClean="0"/>
              <a:t>, </a:t>
            </a:r>
            <a:r>
              <a:rPr lang="es-ES" sz="2400" dirty="0" err="1" smtClean="0"/>
              <a:t>diffusion</a:t>
            </a:r>
            <a:r>
              <a:rPr lang="es-ES" sz="2400" dirty="0" smtClean="0"/>
              <a:t>, </a:t>
            </a:r>
            <a:r>
              <a:rPr lang="es-ES" sz="2400" dirty="0" err="1" smtClean="0"/>
              <a:t>reaction-chemistry</a:t>
            </a:r>
            <a:r>
              <a:rPr lang="es-ES" sz="2400" dirty="0" smtClean="0"/>
              <a:t>, </a:t>
            </a:r>
            <a:r>
              <a:rPr lang="es-ES" sz="2400" dirty="0" err="1" smtClean="0"/>
              <a:t>emissions</a:t>
            </a:r>
            <a:r>
              <a:rPr lang="es-ES" sz="2400" dirty="0" smtClean="0"/>
              <a:t> and </a:t>
            </a:r>
            <a:r>
              <a:rPr lang="es-ES" sz="2400" dirty="0" err="1" smtClean="0"/>
              <a:t>deposition</a:t>
            </a:r>
            <a:endParaRPr lang="es-ES" sz="2400" dirty="0" smtClean="0"/>
          </a:p>
        </p:txBody>
      </p:sp>
      <p:grpSp>
        <p:nvGrpSpPr>
          <p:cNvPr id="651293" name="Group 29"/>
          <p:cNvGrpSpPr>
            <a:grpSpLocks/>
          </p:cNvGrpSpPr>
          <p:nvPr/>
        </p:nvGrpSpPr>
        <p:grpSpPr bwMode="auto">
          <a:xfrm>
            <a:off x="125413" y="2589213"/>
            <a:ext cx="6511925" cy="2860675"/>
            <a:chOff x="79" y="1631"/>
            <a:chExt cx="4102" cy="1802"/>
          </a:xfrm>
        </p:grpSpPr>
        <p:sp>
          <p:nvSpPr>
            <p:cNvPr id="651281" name="Text Box 17"/>
            <p:cNvSpPr txBox="1">
              <a:spLocks noChangeArrowheads="1"/>
            </p:cNvSpPr>
            <p:nvPr/>
          </p:nvSpPr>
          <p:spPr bwMode="auto">
            <a:xfrm>
              <a:off x="79" y="3183"/>
              <a:ext cx="2110"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a:solidFill>
                    <a:srgbClr val="00CC66"/>
                  </a:solidFill>
                  <a:cs typeface="+mn-cs"/>
                </a:rPr>
                <a:t>Meteorology</a:t>
              </a:r>
            </a:p>
          </p:txBody>
        </p:sp>
        <p:sp>
          <p:nvSpPr>
            <p:cNvPr id="651285" name="Oval 21"/>
            <p:cNvSpPr>
              <a:spLocks noChangeArrowheads="1"/>
            </p:cNvSpPr>
            <p:nvPr/>
          </p:nvSpPr>
          <p:spPr bwMode="auto">
            <a:xfrm>
              <a:off x="2162" y="1644"/>
              <a:ext cx="233" cy="395"/>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86" name="Oval 22"/>
            <p:cNvSpPr>
              <a:spLocks noChangeArrowheads="1"/>
            </p:cNvSpPr>
            <p:nvPr/>
          </p:nvSpPr>
          <p:spPr bwMode="auto">
            <a:xfrm>
              <a:off x="2537" y="1631"/>
              <a:ext cx="233" cy="395"/>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87" name="Oval 23"/>
            <p:cNvSpPr>
              <a:spLocks noChangeArrowheads="1"/>
            </p:cNvSpPr>
            <p:nvPr/>
          </p:nvSpPr>
          <p:spPr bwMode="auto">
            <a:xfrm>
              <a:off x="2945" y="1631"/>
              <a:ext cx="233" cy="395"/>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88" name="Oval 24"/>
            <p:cNvSpPr>
              <a:spLocks noChangeArrowheads="1"/>
            </p:cNvSpPr>
            <p:nvPr/>
          </p:nvSpPr>
          <p:spPr bwMode="auto">
            <a:xfrm>
              <a:off x="1825" y="2175"/>
              <a:ext cx="233" cy="395"/>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89" name="Oval 25"/>
            <p:cNvSpPr>
              <a:spLocks noChangeArrowheads="1"/>
            </p:cNvSpPr>
            <p:nvPr/>
          </p:nvSpPr>
          <p:spPr bwMode="auto">
            <a:xfrm>
              <a:off x="2583" y="2188"/>
              <a:ext cx="233" cy="395"/>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90" name="Oval 26"/>
            <p:cNvSpPr>
              <a:spLocks noChangeArrowheads="1"/>
            </p:cNvSpPr>
            <p:nvPr/>
          </p:nvSpPr>
          <p:spPr bwMode="auto">
            <a:xfrm>
              <a:off x="3320" y="2168"/>
              <a:ext cx="233" cy="395"/>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91" name="Oval 27"/>
            <p:cNvSpPr>
              <a:spLocks noChangeArrowheads="1"/>
            </p:cNvSpPr>
            <p:nvPr/>
          </p:nvSpPr>
          <p:spPr bwMode="auto">
            <a:xfrm>
              <a:off x="3385" y="2648"/>
              <a:ext cx="796" cy="310"/>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651292" name="Oval 28"/>
            <p:cNvSpPr>
              <a:spLocks noChangeArrowheads="1"/>
            </p:cNvSpPr>
            <p:nvPr/>
          </p:nvSpPr>
          <p:spPr bwMode="auto">
            <a:xfrm>
              <a:off x="2524" y="2662"/>
              <a:ext cx="796" cy="310"/>
            </a:xfrm>
            <a:prstGeom prst="ellipse">
              <a:avLst/>
            </a:prstGeom>
            <a:noFill/>
            <a:ln w="25400">
              <a:solidFill>
                <a:srgbClr val="00CC66"/>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grpSp>
      <p:grpSp>
        <p:nvGrpSpPr>
          <p:cNvPr id="651295" name="Group 31"/>
          <p:cNvGrpSpPr>
            <a:grpSpLocks/>
          </p:cNvGrpSpPr>
          <p:nvPr/>
        </p:nvGrpSpPr>
        <p:grpSpPr bwMode="auto">
          <a:xfrm>
            <a:off x="125413" y="4291013"/>
            <a:ext cx="3778250" cy="1570037"/>
            <a:chOff x="79" y="2703"/>
            <a:chExt cx="2380" cy="989"/>
          </a:xfrm>
        </p:grpSpPr>
        <p:sp>
          <p:nvSpPr>
            <p:cNvPr id="651283" name="Text Box 19"/>
            <p:cNvSpPr txBox="1">
              <a:spLocks noChangeArrowheads="1"/>
            </p:cNvSpPr>
            <p:nvPr/>
          </p:nvSpPr>
          <p:spPr bwMode="auto">
            <a:xfrm>
              <a:off x="79" y="3442"/>
              <a:ext cx="2110"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a:solidFill>
                    <a:schemeClr val="hlink"/>
                  </a:solidFill>
                  <a:cs typeface="+mn-cs"/>
                </a:rPr>
                <a:t>Emissions</a:t>
              </a:r>
            </a:p>
          </p:txBody>
        </p:sp>
        <p:sp>
          <p:nvSpPr>
            <p:cNvPr id="651294" name="Oval 30"/>
            <p:cNvSpPr>
              <a:spLocks noChangeArrowheads="1"/>
            </p:cNvSpPr>
            <p:nvPr/>
          </p:nvSpPr>
          <p:spPr bwMode="auto">
            <a:xfrm>
              <a:off x="1935" y="2703"/>
              <a:ext cx="524" cy="245"/>
            </a:xfrm>
            <a:prstGeom prst="ellipse">
              <a:avLst/>
            </a:prstGeom>
            <a:noFill/>
            <a:ln w="25400">
              <a:solidFill>
                <a:schemeClr val="hlink"/>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pSp>
      <p:grpSp>
        <p:nvGrpSpPr>
          <p:cNvPr id="651299" name="Group 35"/>
          <p:cNvGrpSpPr>
            <a:grpSpLocks/>
          </p:cNvGrpSpPr>
          <p:nvPr/>
        </p:nvGrpSpPr>
        <p:grpSpPr bwMode="auto">
          <a:xfrm>
            <a:off x="104775" y="4275138"/>
            <a:ext cx="6484938" cy="2016125"/>
            <a:chOff x="66" y="2693"/>
            <a:chExt cx="4085" cy="1270"/>
          </a:xfrm>
        </p:grpSpPr>
        <p:sp>
          <p:nvSpPr>
            <p:cNvPr id="651284" name="Text Box 20"/>
            <p:cNvSpPr txBox="1">
              <a:spLocks noChangeArrowheads="1"/>
            </p:cNvSpPr>
            <p:nvPr/>
          </p:nvSpPr>
          <p:spPr bwMode="auto">
            <a:xfrm>
              <a:off x="66" y="3713"/>
              <a:ext cx="2110" cy="2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a:solidFill>
                    <a:srgbClr val="FF3300"/>
                  </a:solidFill>
                  <a:cs typeface="+mn-cs"/>
                </a:rPr>
                <a:t>Chemistry</a:t>
              </a:r>
            </a:p>
          </p:txBody>
        </p:sp>
        <p:sp>
          <p:nvSpPr>
            <p:cNvPr id="651296" name="Oval 32"/>
            <p:cNvSpPr>
              <a:spLocks noChangeArrowheads="1"/>
            </p:cNvSpPr>
            <p:nvPr/>
          </p:nvSpPr>
          <p:spPr bwMode="auto">
            <a:xfrm>
              <a:off x="1282" y="2701"/>
              <a:ext cx="576" cy="227"/>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97" name="Oval 33"/>
            <p:cNvSpPr>
              <a:spLocks noChangeArrowheads="1"/>
            </p:cNvSpPr>
            <p:nvPr/>
          </p:nvSpPr>
          <p:spPr bwMode="auto">
            <a:xfrm>
              <a:off x="2569" y="2699"/>
              <a:ext cx="732" cy="233"/>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1298" name="Oval 34"/>
            <p:cNvSpPr>
              <a:spLocks noChangeArrowheads="1"/>
            </p:cNvSpPr>
            <p:nvPr/>
          </p:nvSpPr>
          <p:spPr bwMode="auto">
            <a:xfrm>
              <a:off x="3419" y="2693"/>
              <a:ext cx="732" cy="233"/>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pSp>
    </p:spTree>
    <p:extLst>
      <p:ext uri="{BB962C8B-B14F-4D97-AF65-F5344CB8AC3E}">
        <p14:creationId xmlns:p14="http://schemas.microsoft.com/office/powerpoint/2010/main" val="3454279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51293"/>
                                        </p:tgtEl>
                                        <p:attrNameLst>
                                          <p:attrName>style.visibility</p:attrName>
                                        </p:attrNameLst>
                                      </p:cBhvr>
                                      <p:to>
                                        <p:strVal val="visible"/>
                                      </p:to>
                                    </p:set>
                                    <p:animEffect transition="in" filter="box(in)">
                                      <p:cBhvr>
                                        <p:cTn id="7" dur="500"/>
                                        <p:tgtEl>
                                          <p:spTgt spid="651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51295"/>
                                        </p:tgtEl>
                                        <p:attrNameLst>
                                          <p:attrName>style.visibility</p:attrName>
                                        </p:attrNameLst>
                                      </p:cBhvr>
                                      <p:to>
                                        <p:strVal val="visible"/>
                                      </p:to>
                                    </p:set>
                                    <p:animEffect transition="in" filter="box(in)">
                                      <p:cBhvr>
                                        <p:cTn id="12" dur="500"/>
                                        <p:tgtEl>
                                          <p:spTgt spid="6512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51299"/>
                                        </p:tgtEl>
                                        <p:attrNameLst>
                                          <p:attrName>style.visibility</p:attrName>
                                        </p:attrNameLst>
                                      </p:cBhvr>
                                      <p:to>
                                        <p:strVal val="visible"/>
                                      </p:to>
                                    </p:set>
                                    <p:animEffect transition="in" filter="box(in)">
                                      <p:cBhvr>
                                        <p:cTn id="17" dur="500"/>
                                        <p:tgtEl>
                                          <p:spTgt spid="65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bwMode="auto">
          <a:xfrm>
            <a:off x="0" y="149225"/>
            <a:ext cx="8229600" cy="4905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err="1" smtClean="0">
                <a:solidFill>
                  <a:srgbClr val="FFFFFF"/>
                </a:solidFill>
                <a:cs typeface="Arial Unicode MS" charset="0"/>
              </a:rPr>
              <a:t>The</a:t>
            </a:r>
            <a:r>
              <a:rPr lang="es-ES" dirty="0" smtClean="0">
                <a:solidFill>
                  <a:srgbClr val="FFFFFF"/>
                </a:solidFill>
                <a:cs typeface="Arial Unicode MS" charset="0"/>
              </a:rPr>
              <a:t> </a:t>
            </a:r>
            <a:r>
              <a:rPr lang="es-ES" dirty="0" err="1" smtClean="0">
                <a:solidFill>
                  <a:srgbClr val="FFFFFF"/>
                </a:solidFill>
                <a:cs typeface="Arial Unicode MS" charset="0"/>
              </a:rPr>
              <a:t>chemical</a:t>
            </a:r>
            <a:r>
              <a:rPr lang="es-ES" dirty="0" smtClean="0">
                <a:solidFill>
                  <a:srgbClr val="FFFFFF"/>
                </a:solidFill>
                <a:cs typeface="Arial Unicode MS" charset="0"/>
              </a:rPr>
              <a:t> </a:t>
            </a:r>
            <a:r>
              <a:rPr lang="es-ES" dirty="0" err="1" smtClean="0">
                <a:solidFill>
                  <a:srgbClr val="FFFFFF"/>
                </a:solidFill>
                <a:cs typeface="Arial Unicode MS" charset="0"/>
              </a:rPr>
              <a:t>term</a:t>
            </a:r>
            <a:endParaRPr lang="es-ES" dirty="0" smtClean="0">
              <a:solidFill>
                <a:srgbClr val="FFFFFF"/>
              </a:solidFill>
              <a:cs typeface="Arial Unicode MS" charset="0"/>
            </a:endParaRPr>
          </a:p>
        </p:txBody>
      </p:sp>
      <p:pic>
        <p:nvPicPr>
          <p:cNvPr id="671748" name="Picture 4"/>
          <p:cNvPicPr>
            <a:picLocks noChangeAspect="1" noChangeArrowheads="1"/>
          </p:cNvPicPr>
          <p:nvPr/>
        </p:nvPicPr>
        <p:blipFill>
          <a:blip r:embed="rId2">
            <a:extLst>
              <a:ext uri="{28A0092B-C50C-407E-A947-70E740481C1C}">
                <a14:useLocalDpi xmlns:a14="http://schemas.microsoft.com/office/drawing/2010/main" val="0"/>
              </a:ext>
            </a:extLst>
          </a:blip>
          <a:srcRect l="26993" t="16911" r="28229" b="5313"/>
          <a:stretch>
            <a:fillRect/>
          </a:stretch>
        </p:blipFill>
        <p:spPr bwMode="auto">
          <a:xfrm>
            <a:off x="0" y="976313"/>
            <a:ext cx="3335338" cy="46355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71749" name="Picture 5"/>
          <p:cNvPicPr>
            <a:picLocks noChangeAspect="1" noChangeArrowheads="1"/>
          </p:cNvPicPr>
          <p:nvPr/>
        </p:nvPicPr>
        <p:blipFill>
          <a:blip r:embed="rId3">
            <a:extLst>
              <a:ext uri="{28A0092B-C50C-407E-A947-70E740481C1C}">
                <a14:useLocalDpi xmlns:a14="http://schemas.microsoft.com/office/drawing/2010/main" val="0"/>
              </a:ext>
            </a:extLst>
          </a:blip>
          <a:srcRect l="27722" t="16162" r="26913" b="4964"/>
          <a:stretch>
            <a:fillRect/>
          </a:stretch>
        </p:blipFill>
        <p:spPr bwMode="auto">
          <a:xfrm>
            <a:off x="2614613" y="1238250"/>
            <a:ext cx="3702050" cy="51498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71750" name="Picture 6"/>
          <p:cNvPicPr>
            <a:picLocks noChangeAspect="1" noChangeArrowheads="1"/>
          </p:cNvPicPr>
          <p:nvPr/>
        </p:nvPicPr>
        <p:blipFill>
          <a:blip r:embed="rId4">
            <a:extLst>
              <a:ext uri="{28A0092B-C50C-407E-A947-70E740481C1C}">
                <a14:useLocalDpi xmlns:a14="http://schemas.microsoft.com/office/drawing/2010/main" val="0"/>
              </a:ext>
            </a:extLst>
          </a:blip>
          <a:srcRect l="26915" t="16829" r="27864" b="5876"/>
          <a:stretch>
            <a:fillRect/>
          </a:stretch>
        </p:blipFill>
        <p:spPr bwMode="auto">
          <a:xfrm>
            <a:off x="5451475" y="1806575"/>
            <a:ext cx="3692525" cy="50514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71752" name="Text Box 8"/>
          <p:cNvSpPr txBox="1">
            <a:spLocks noChangeArrowheads="1"/>
          </p:cNvSpPr>
          <p:nvPr/>
        </p:nvSpPr>
        <p:spPr bwMode="auto">
          <a:xfrm>
            <a:off x="107504" y="5517232"/>
            <a:ext cx="3413125" cy="7848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dirty="0" smtClean="0"/>
              <a:t>The chemical mechanism</a:t>
            </a:r>
          </a:p>
          <a:p>
            <a:pPr>
              <a:spcBef>
                <a:spcPct val="50000"/>
              </a:spcBef>
              <a:defRPr/>
            </a:pPr>
            <a:r>
              <a:rPr lang="en-GB" i="1" dirty="0" smtClean="0"/>
              <a:t>Ordinary differential equations</a:t>
            </a:r>
            <a:endParaRPr lang="en-GB" i="1" dirty="0"/>
          </a:p>
        </p:txBody>
      </p:sp>
    </p:spTree>
    <p:extLst>
      <p:ext uri="{BB962C8B-B14F-4D97-AF65-F5344CB8AC3E}">
        <p14:creationId xmlns:p14="http://schemas.microsoft.com/office/powerpoint/2010/main" val="4707047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bwMode="auto">
          <a:xfrm>
            <a:off x="120650" y="0"/>
            <a:ext cx="9023350" cy="7334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s-ES" dirty="0" err="1" smtClean="0">
                <a:cs typeface="+mj-cs"/>
              </a:rPr>
              <a:t>Where</a:t>
            </a:r>
            <a:r>
              <a:rPr lang="es-ES" dirty="0" smtClean="0">
                <a:cs typeface="+mj-cs"/>
              </a:rPr>
              <a:t> do </a:t>
            </a:r>
            <a:r>
              <a:rPr lang="es-ES" dirty="0" err="1" smtClean="0">
                <a:cs typeface="+mj-cs"/>
              </a:rPr>
              <a:t>we</a:t>
            </a:r>
            <a:r>
              <a:rPr lang="es-ES" dirty="0" smtClean="0">
                <a:cs typeface="+mj-cs"/>
              </a:rPr>
              <a:t> </a:t>
            </a:r>
            <a:r>
              <a:rPr lang="es-ES" dirty="0" err="1" smtClean="0">
                <a:cs typeface="+mj-cs"/>
              </a:rPr>
              <a:t>solve</a:t>
            </a:r>
            <a:r>
              <a:rPr lang="es-ES" dirty="0" smtClean="0">
                <a:cs typeface="+mj-cs"/>
              </a:rPr>
              <a:t> </a:t>
            </a:r>
            <a:r>
              <a:rPr lang="es-ES" dirty="0" err="1" smtClean="0">
                <a:cs typeface="+mj-cs"/>
              </a:rPr>
              <a:t>the</a:t>
            </a:r>
            <a:r>
              <a:rPr lang="es-ES" dirty="0" smtClean="0">
                <a:cs typeface="+mj-cs"/>
              </a:rPr>
              <a:t> </a:t>
            </a:r>
            <a:r>
              <a:rPr lang="es-ES" dirty="0" err="1" smtClean="0">
                <a:cs typeface="+mj-cs"/>
              </a:rPr>
              <a:t>primitive</a:t>
            </a:r>
            <a:r>
              <a:rPr lang="es-ES" dirty="0" smtClean="0">
                <a:cs typeface="+mj-cs"/>
              </a:rPr>
              <a:t> </a:t>
            </a:r>
            <a:r>
              <a:rPr lang="es-ES" dirty="0" err="1" smtClean="0">
                <a:cs typeface="+mj-cs"/>
              </a:rPr>
              <a:t>equations</a:t>
            </a:r>
            <a:r>
              <a:rPr lang="es-ES" dirty="0" smtClean="0">
                <a:cs typeface="+mj-cs"/>
              </a:rPr>
              <a:t>? </a:t>
            </a:r>
            <a:r>
              <a:rPr lang="es-ES" dirty="0" err="1" smtClean="0">
                <a:cs typeface="+mj-cs"/>
              </a:rPr>
              <a:t>Grid</a:t>
            </a:r>
            <a:r>
              <a:rPr lang="es-ES" dirty="0" smtClean="0">
                <a:cs typeface="+mj-cs"/>
              </a:rPr>
              <a:t> </a:t>
            </a:r>
            <a:r>
              <a:rPr lang="es-ES" dirty="0" err="1" smtClean="0">
                <a:cs typeface="+mj-cs"/>
              </a:rPr>
              <a:t>discretization</a:t>
            </a:r>
            <a:endParaRPr lang="es-ES" dirty="0" smtClean="0">
              <a:cs typeface="+mj-cs"/>
            </a:endParaRPr>
          </a:p>
        </p:txBody>
      </p:sp>
      <p:pic>
        <p:nvPicPr>
          <p:cNvPr id="23554" name="Picture 8" descr="3dcube"/>
          <p:cNvPicPr>
            <a:picLocks noChangeAspect="1" noChangeArrowheads="1"/>
          </p:cNvPicPr>
          <p:nvPr/>
        </p:nvPicPr>
        <p:blipFill>
          <a:blip r:embed="rId2">
            <a:extLst>
              <a:ext uri="{28A0092B-C50C-407E-A947-70E740481C1C}">
                <a14:useLocalDpi xmlns:a14="http://schemas.microsoft.com/office/drawing/2010/main" val="0"/>
              </a:ext>
            </a:extLst>
          </a:blip>
          <a:srcRect b="4762"/>
          <a:stretch>
            <a:fillRect/>
          </a:stretch>
        </p:blipFill>
        <p:spPr bwMode="auto">
          <a:xfrm>
            <a:off x="527050" y="4214813"/>
            <a:ext cx="31115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9" descr="globelim"/>
          <p:cNvPicPr>
            <a:picLocks noChangeAspect="1" noChangeArrowheads="1"/>
          </p:cNvPicPr>
          <p:nvPr/>
        </p:nvPicPr>
        <p:blipFill>
          <a:blip r:embed="rId3">
            <a:extLst>
              <a:ext uri="{28A0092B-C50C-407E-A947-70E740481C1C}">
                <a14:useLocalDpi xmlns:a14="http://schemas.microsoft.com/office/drawing/2010/main" val="0"/>
              </a:ext>
            </a:extLst>
          </a:blip>
          <a:srcRect b="6500"/>
          <a:stretch>
            <a:fillRect/>
          </a:stretch>
        </p:blipFill>
        <p:spPr bwMode="auto">
          <a:xfrm>
            <a:off x="0" y="1282700"/>
            <a:ext cx="381000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0" descr="Grid"/>
          <p:cNvPicPr>
            <a:picLocks noChangeAspect="1" noChangeArrowheads="1"/>
          </p:cNvPicPr>
          <p:nvPr/>
        </p:nvPicPr>
        <p:blipFill>
          <a:blip r:embed="rId4">
            <a:extLst>
              <a:ext uri="{28A0092B-C50C-407E-A947-70E740481C1C}">
                <a14:useLocalDpi xmlns:a14="http://schemas.microsoft.com/office/drawing/2010/main" val="0"/>
              </a:ext>
            </a:extLst>
          </a:blip>
          <a:srcRect b="3500"/>
          <a:stretch>
            <a:fillRect/>
          </a:stretch>
        </p:blipFill>
        <p:spPr bwMode="auto">
          <a:xfrm>
            <a:off x="3967163" y="1257300"/>
            <a:ext cx="47625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23" name="Text Box 11"/>
          <p:cNvSpPr txBox="1">
            <a:spLocks noChangeArrowheads="1"/>
          </p:cNvSpPr>
          <p:nvPr/>
        </p:nvSpPr>
        <p:spPr bwMode="auto">
          <a:xfrm>
            <a:off x="4002088" y="4976813"/>
            <a:ext cx="4422775" cy="1463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a:cs typeface="+mn-cs"/>
              </a:rPr>
              <a:t>High performance computing resources:</a:t>
            </a:r>
          </a:p>
          <a:p>
            <a:pPr>
              <a:spcBef>
                <a:spcPct val="50000"/>
              </a:spcBef>
              <a:defRPr/>
            </a:pPr>
            <a:r>
              <a:rPr lang="es-ES">
                <a:cs typeface="+mn-cs"/>
              </a:rPr>
              <a:t>If we plan to solve small scale features we need higher resolution in the mesh and so more HPC resources are required.</a:t>
            </a:r>
          </a:p>
        </p:txBody>
      </p:sp>
    </p:spTree>
    <p:extLst>
      <p:ext uri="{BB962C8B-B14F-4D97-AF65-F5344CB8AC3E}">
        <p14:creationId xmlns:p14="http://schemas.microsoft.com/office/powerpoint/2010/main" val="3815458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4A490C5D-AEA8-4823-B9B3-806910A0ECF7}" type="slidenum">
              <a:rPr lang="es-ES" smtClean="0"/>
              <a:pPr/>
              <a:t>29</a:t>
            </a:fld>
            <a:endParaRPr lang="es-ES" dirty="0"/>
          </a:p>
        </p:txBody>
      </p:sp>
      <p:sp>
        <p:nvSpPr>
          <p:cNvPr id="3" name="Título 2"/>
          <p:cNvSpPr>
            <a:spLocks noGrp="1"/>
          </p:cNvSpPr>
          <p:nvPr>
            <p:ph type="title"/>
          </p:nvPr>
        </p:nvSpPr>
        <p:spPr/>
        <p:txBody>
          <a:bodyPr/>
          <a:lstStyle/>
          <a:p>
            <a:r>
              <a:rPr lang="en-US" dirty="0" smtClean="0"/>
              <a:t>Numerical approaches</a:t>
            </a:r>
            <a:endParaRPr lang="en-US" dirty="0"/>
          </a:p>
        </p:txBody>
      </p:sp>
      <p:sp>
        <p:nvSpPr>
          <p:cNvPr id="4" name="Marcador de contenido 3"/>
          <p:cNvSpPr>
            <a:spLocks noGrp="1"/>
          </p:cNvSpPr>
          <p:nvPr>
            <p:ph idx="1"/>
          </p:nvPr>
        </p:nvSpPr>
        <p:spPr/>
        <p:txBody>
          <a:bodyPr>
            <a:normAutofit/>
          </a:bodyPr>
          <a:lstStyle/>
          <a:p>
            <a:r>
              <a:rPr lang="en-US" dirty="0" smtClean="0"/>
              <a:t>Computers are not designed to solve differential equations directly</a:t>
            </a:r>
          </a:p>
          <a:p>
            <a:r>
              <a:rPr lang="en-US" dirty="0" smtClean="0"/>
              <a:t>Approximating Calculus with Algebra</a:t>
            </a:r>
          </a:p>
          <a:p>
            <a:endParaRPr lang="en-US" dirty="0"/>
          </a:p>
          <a:p>
            <a:pPr lvl="1"/>
            <a:r>
              <a:rPr lang="en-US" dirty="0" smtClean="0"/>
              <a:t>Finite differences</a:t>
            </a:r>
          </a:p>
          <a:p>
            <a:pPr lvl="1"/>
            <a:endParaRPr lang="en-US" dirty="0" smtClean="0"/>
          </a:p>
          <a:p>
            <a:pPr lvl="1"/>
            <a:r>
              <a:rPr lang="en-US" dirty="0" smtClean="0"/>
              <a:t>Finite volumes</a:t>
            </a:r>
          </a:p>
          <a:p>
            <a:pPr lvl="1"/>
            <a:endParaRPr lang="en-US" dirty="0" smtClean="0"/>
          </a:p>
          <a:p>
            <a:pPr lvl="1"/>
            <a:r>
              <a:rPr lang="en-US" dirty="0" smtClean="0"/>
              <a:t>Spectral transforms</a:t>
            </a:r>
          </a:p>
          <a:p>
            <a:pPr lvl="1"/>
            <a:endParaRPr lang="en-US" dirty="0"/>
          </a:p>
          <a:p>
            <a:pPr lvl="1"/>
            <a:r>
              <a:rPr lang="en-US" dirty="0" smtClean="0"/>
              <a:t>Finite elements</a:t>
            </a:r>
          </a:p>
          <a:p>
            <a:pPr marL="0" indent="0">
              <a:buNone/>
            </a:pPr>
            <a:endParaRPr lang="en-US" dirty="0" smtClean="0"/>
          </a:p>
          <a:p>
            <a:pPr marL="0" indent="0">
              <a:buNone/>
            </a:pPr>
            <a:endParaRPr lang="en-US" dirty="0"/>
          </a:p>
        </p:txBody>
      </p:sp>
      <p:pic>
        <p:nvPicPr>
          <p:cNvPr id="6" name="Imagen 5"/>
          <p:cNvPicPr>
            <a:picLocks noChangeAspect="1"/>
          </p:cNvPicPr>
          <p:nvPr/>
        </p:nvPicPr>
        <p:blipFill>
          <a:blip r:embed="rId2"/>
          <a:stretch>
            <a:fillRect/>
          </a:stretch>
        </p:blipFill>
        <p:spPr>
          <a:xfrm>
            <a:off x="2987824" y="2492896"/>
            <a:ext cx="3771900" cy="762000"/>
          </a:xfrm>
          <a:prstGeom prst="rect">
            <a:avLst/>
          </a:prstGeom>
        </p:spPr>
      </p:pic>
      <p:pic>
        <p:nvPicPr>
          <p:cNvPr id="7" name="Imagen 6"/>
          <p:cNvPicPr>
            <a:picLocks noChangeAspect="1"/>
          </p:cNvPicPr>
          <p:nvPr/>
        </p:nvPicPr>
        <p:blipFill>
          <a:blip r:embed="rId3"/>
          <a:stretch>
            <a:fillRect/>
          </a:stretch>
        </p:blipFill>
        <p:spPr>
          <a:xfrm>
            <a:off x="3203848" y="3356992"/>
            <a:ext cx="2705100" cy="431800"/>
          </a:xfrm>
          <a:prstGeom prst="rect">
            <a:avLst/>
          </a:prstGeom>
        </p:spPr>
      </p:pic>
      <p:pic>
        <p:nvPicPr>
          <p:cNvPr id="8" name="Imagen 7"/>
          <p:cNvPicPr>
            <a:picLocks noChangeAspect="1"/>
          </p:cNvPicPr>
          <p:nvPr/>
        </p:nvPicPr>
        <p:blipFill>
          <a:blip r:embed="rId4"/>
          <a:stretch>
            <a:fillRect/>
          </a:stretch>
        </p:blipFill>
        <p:spPr>
          <a:xfrm>
            <a:off x="6852915" y="2708920"/>
            <a:ext cx="2289132" cy="1209567"/>
          </a:xfrm>
          <a:prstGeom prst="rect">
            <a:avLst/>
          </a:prstGeom>
        </p:spPr>
      </p:pic>
      <p:pic>
        <p:nvPicPr>
          <p:cNvPr id="9" name="Imagen 8"/>
          <p:cNvPicPr>
            <a:picLocks noChangeAspect="1"/>
          </p:cNvPicPr>
          <p:nvPr/>
        </p:nvPicPr>
        <p:blipFill>
          <a:blip r:embed="rId5"/>
          <a:stretch>
            <a:fillRect/>
          </a:stretch>
        </p:blipFill>
        <p:spPr>
          <a:xfrm>
            <a:off x="3275856" y="4149080"/>
            <a:ext cx="4521200" cy="355600"/>
          </a:xfrm>
          <a:prstGeom prst="rect">
            <a:avLst/>
          </a:prstGeom>
        </p:spPr>
      </p:pic>
      <p:pic>
        <p:nvPicPr>
          <p:cNvPr id="10" name="Imagen 9"/>
          <p:cNvPicPr>
            <a:picLocks noChangeAspect="1"/>
          </p:cNvPicPr>
          <p:nvPr/>
        </p:nvPicPr>
        <p:blipFill>
          <a:blip r:embed="rId6"/>
          <a:stretch>
            <a:fillRect/>
          </a:stretch>
        </p:blipFill>
        <p:spPr>
          <a:xfrm>
            <a:off x="2915816" y="4941168"/>
            <a:ext cx="3187700" cy="304800"/>
          </a:xfrm>
          <a:prstGeom prst="rect">
            <a:avLst/>
          </a:prstGeom>
        </p:spPr>
      </p:pic>
      <p:pic>
        <p:nvPicPr>
          <p:cNvPr id="11" name="Imagen 10"/>
          <p:cNvPicPr>
            <a:picLocks noChangeAspect="1"/>
          </p:cNvPicPr>
          <p:nvPr/>
        </p:nvPicPr>
        <p:blipFill>
          <a:blip r:embed="rId7"/>
          <a:stretch>
            <a:fillRect/>
          </a:stretch>
        </p:blipFill>
        <p:spPr>
          <a:xfrm>
            <a:off x="6804248" y="4725144"/>
            <a:ext cx="1962696" cy="1771731"/>
          </a:xfrm>
          <a:prstGeom prst="rect">
            <a:avLst/>
          </a:prstGeom>
        </p:spPr>
      </p:pic>
    </p:spTree>
    <p:extLst>
      <p:ext uri="{BB962C8B-B14F-4D97-AF65-F5344CB8AC3E}">
        <p14:creationId xmlns:p14="http://schemas.microsoft.com/office/powerpoint/2010/main" val="2495287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0" y="0"/>
            <a:ext cx="5329238" cy="792163"/>
          </a:xfrm>
        </p:spPr>
        <p:txBody>
          <a:bodyPr/>
          <a:lstStyle/>
          <a:p>
            <a:pPr eaLnBrk="1" hangingPunct="1"/>
            <a:r>
              <a:rPr lang="es-ES" sz="2400">
                <a:latin typeface="Arial" charset="0"/>
              </a:rPr>
              <a:t>BSC-CNS</a:t>
            </a:r>
          </a:p>
        </p:txBody>
      </p:sp>
      <p:sp>
        <p:nvSpPr>
          <p:cNvPr id="29698" name="Rectangle 3"/>
          <p:cNvSpPr>
            <a:spLocks noGrp="1" noChangeAspect="1" noChangeArrowheads="1"/>
          </p:cNvSpPr>
          <p:nvPr>
            <p:ph type="body" sz="half" idx="4294967295"/>
          </p:nvPr>
        </p:nvSpPr>
        <p:spPr>
          <a:xfrm>
            <a:off x="0" y="908050"/>
            <a:ext cx="7777163" cy="5616575"/>
          </a:xfrm>
        </p:spPr>
        <p:txBody>
          <a:bodyPr/>
          <a:lstStyle/>
          <a:p>
            <a:pPr eaLnBrk="1" hangingPunct="1">
              <a:lnSpc>
                <a:spcPct val="90000"/>
              </a:lnSpc>
            </a:pPr>
            <a:endParaRPr lang="es-ES" sz="1600">
              <a:latin typeface="Arial" charset="0"/>
            </a:endParaRPr>
          </a:p>
          <a:p>
            <a:pPr algn="just" eaLnBrk="1" hangingPunct="1">
              <a:lnSpc>
                <a:spcPct val="90000"/>
              </a:lnSpc>
            </a:pPr>
            <a:r>
              <a:rPr lang="en-US" sz="1600">
                <a:latin typeface="Arial" charset="0"/>
              </a:rPr>
              <a:t>Barcelona Supercomputing Center – Centro Nacional de Supercomputación (BSC-CNS) is the Spanish National Laboratory in supercomputing.</a:t>
            </a:r>
          </a:p>
          <a:p>
            <a:pPr algn="just" eaLnBrk="1" hangingPunct="1">
              <a:lnSpc>
                <a:spcPct val="90000"/>
              </a:lnSpc>
              <a:buFontTx/>
              <a:buNone/>
            </a:pPr>
            <a:r>
              <a:rPr lang="ca-ES" sz="1800">
                <a:latin typeface="Arial" charset="0"/>
                <a:cs typeface="Times New Roman" charset="0"/>
              </a:rPr>
              <a:t> </a:t>
            </a:r>
            <a:endParaRPr lang="ca-ES" sz="1800">
              <a:latin typeface="Arial" charset="0"/>
            </a:endParaRPr>
          </a:p>
          <a:p>
            <a:pPr lvl="1" algn="just" eaLnBrk="1" hangingPunct="1">
              <a:lnSpc>
                <a:spcPct val="90000"/>
              </a:lnSpc>
            </a:pPr>
            <a:endParaRPr lang="ca-ES" sz="1600">
              <a:latin typeface="Arial" charset="0"/>
            </a:endParaRPr>
          </a:p>
          <a:p>
            <a:pPr algn="just" eaLnBrk="1" hangingPunct="1">
              <a:lnSpc>
                <a:spcPct val="90000"/>
              </a:lnSpc>
            </a:pPr>
            <a:endParaRPr lang="ca-ES" sz="1800">
              <a:latin typeface="Arial" charset="0"/>
            </a:endParaRPr>
          </a:p>
          <a:p>
            <a:pPr algn="just" eaLnBrk="1" hangingPunct="1">
              <a:lnSpc>
                <a:spcPct val="90000"/>
              </a:lnSpc>
            </a:pPr>
            <a:endParaRPr lang="ca-ES" sz="1600">
              <a:latin typeface="Arial" charset="0"/>
              <a:cs typeface="Times New Roman" charset="0"/>
            </a:endParaRPr>
          </a:p>
          <a:p>
            <a:pPr algn="just" eaLnBrk="1" hangingPunct="1">
              <a:lnSpc>
                <a:spcPct val="90000"/>
              </a:lnSpc>
              <a:buFontTx/>
              <a:buNone/>
            </a:pPr>
            <a:endParaRPr lang="ca-ES" sz="1600">
              <a:latin typeface="Arial" charset="0"/>
              <a:cs typeface="Times New Roman" charset="0"/>
            </a:endParaRPr>
          </a:p>
          <a:p>
            <a:pPr algn="just" eaLnBrk="1" hangingPunct="1">
              <a:lnSpc>
                <a:spcPct val="80000"/>
              </a:lnSpc>
            </a:pPr>
            <a:r>
              <a:rPr lang="en-US" sz="1600">
                <a:latin typeface="Arial" charset="0"/>
              </a:rPr>
              <a:t>The BSC mission:</a:t>
            </a:r>
          </a:p>
          <a:p>
            <a:pPr lvl="1" algn="just" eaLnBrk="1" hangingPunct="1">
              <a:lnSpc>
                <a:spcPct val="90000"/>
              </a:lnSpc>
            </a:pPr>
            <a:r>
              <a:rPr lang="en-US" sz="1400">
                <a:latin typeface="Arial" charset="0"/>
              </a:rPr>
              <a:t>To investigate, develop and manage technology to facilitate the advancement of science.</a:t>
            </a:r>
          </a:p>
          <a:p>
            <a:pPr lvl="1" algn="just" eaLnBrk="1" hangingPunct="1">
              <a:lnSpc>
                <a:spcPct val="80000"/>
              </a:lnSpc>
              <a:buFont typeface="Arial" charset="0"/>
              <a:buNone/>
            </a:pPr>
            <a:endParaRPr lang="en-US" sz="1400">
              <a:latin typeface="Arial" charset="0"/>
            </a:endParaRPr>
          </a:p>
          <a:p>
            <a:pPr algn="just" eaLnBrk="1" hangingPunct="1">
              <a:lnSpc>
                <a:spcPct val="80000"/>
              </a:lnSpc>
            </a:pPr>
            <a:r>
              <a:rPr lang="en-US" sz="1600">
                <a:latin typeface="Arial" charset="0"/>
              </a:rPr>
              <a:t>The BSC objectives:</a:t>
            </a:r>
          </a:p>
          <a:p>
            <a:pPr lvl="1" algn="just" eaLnBrk="1" hangingPunct="1">
              <a:lnSpc>
                <a:spcPct val="80000"/>
              </a:lnSpc>
            </a:pPr>
            <a:r>
              <a:rPr lang="en-US" sz="1400">
                <a:latin typeface="Arial" charset="0"/>
              </a:rPr>
              <a:t>To perform R&amp;D in Computer Sciences and e-Sciences</a:t>
            </a:r>
          </a:p>
          <a:p>
            <a:pPr lvl="1" algn="just" eaLnBrk="1" hangingPunct="1">
              <a:lnSpc>
                <a:spcPct val="80000"/>
              </a:lnSpc>
            </a:pPr>
            <a:r>
              <a:rPr lang="en-US" sz="1400">
                <a:latin typeface="Arial" charset="0"/>
              </a:rPr>
              <a:t>To provide Supercomputing support to external research.</a:t>
            </a:r>
          </a:p>
          <a:p>
            <a:pPr algn="just" eaLnBrk="1" hangingPunct="1">
              <a:lnSpc>
                <a:spcPct val="90000"/>
              </a:lnSpc>
            </a:pPr>
            <a:endParaRPr lang="ca-ES" sz="1600">
              <a:latin typeface="Arial" charset="0"/>
              <a:cs typeface="Times New Roman" charset="0"/>
            </a:endParaRPr>
          </a:p>
          <a:p>
            <a:pPr algn="just" eaLnBrk="1" hangingPunct="1">
              <a:lnSpc>
                <a:spcPct val="80000"/>
              </a:lnSpc>
            </a:pPr>
            <a:r>
              <a:rPr lang="en-US" sz="1600">
                <a:latin typeface="Arial" charset="0"/>
              </a:rPr>
              <a:t>BSC is a consortium that includes:</a:t>
            </a:r>
          </a:p>
          <a:p>
            <a:pPr lvl="1" eaLnBrk="1" hangingPunct="1">
              <a:lnSpc>
                <a:spcPct val="80000"/>
              </a:lnSpc>
            </a:pPr>
            <a:r>
              <a:rPr lang="en-US" sz="1400">
                <a:latin typeface="Arial" charset="0"/>
              </a:rPr>
              <a:t>the Spanish Government – 51%</a:t>
            </a:r>
          </a:p>
          <a:p>
            <a:pPr lvl="1" eaLnBrk="1" hangingPunct="1">
              <a:lnSpc>
                <a:spcPct val="80000"/>
              </a:lnSpc>
            </a:pPr>
            <a:r>
              <a:rPr lang="en-US" sz="1400">
                <a:latin typeface="Arial" charset="0"/>
              </a:rPr>
              <a:t>the Catalan Government – 37%</a:t>
            </a:r>
          </a:p>
          <a:p>
            <a:pPr lvl="1" eaLnBrk="1" hangingPunct="1">
              <a:lnSpc>
                <a:spcPct val="80000"/>
              </a:lnSpc>
            </a:pPr>
            <a:r>
              <a:rPr lang="en-US" sz="1400">
                <a:latin typeface="Arial" charset="0"/>
              </a:rPr>
              <a:t>the Technical University of Catalonia – 12%</a:t>
            </a:r>
          </a:p>
        </p:txBody>
      </p:sp>
      <p:pic>
        <p:nvPicPr>
          <p:cNvPr id="29699" name="Picture 4" descr="m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700213"/>
            <a:ext cx="29876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9 Grupo"/>
          <p:cNvGrpSpPr>
            <a:grpSpLocks/>
          </p:cNvGrpSpPr>
          <p:nvPr/>
        </p:nvGrpSpPr>
        <p:grpSpPr bwMode="auto">
          <a:xfrm>
            <a:off x="6227763" y="4203700"/>
            <a:ext cx="2263775" cy="1584325"/>
            <a:chOff x="6516688" y="115888"/>
            <a:chExt cx="2460625" cy="1800225"/>
          </a:xfrm>
        </p:grpSpPr>
        <p:pic>
          <p:nvPicPr>
            <p:cNvPr id="29701" name="Imagen 1" descr="economia_h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873125"/>
              <a:ext cx="24606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agen 2" descr="logo_negatiu.t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4250" y="1484313"/>
              <a:ext cx="16430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n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115888"/>
              <a:ext cx="24479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46551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Finite differences: Discretization in space</a:t>
            </a:r>
            <a:endParaRPr lang="en-US" dirty="0"/>
          </a:p>
        </p:txBody>
      </p:sp>
      <p:sp>
        <p:nvSpPr>
          <p:cNvPr id="3" name="Marcador de número de diapositiva 2"/>
          <p:cNvSpPr>
            <a:spLocks noGrp="1"/>
          </p:cNvSpPr>
          <p:nvPr>
            <p:ph type="sldNum" sz="quarter" idx="11"/>
          </p:nvPr>
        </p:nvSpPr>
        <p:spPr/>
        <p:txBody>
          <a:bodyPr/>
          <a:lstStyle/>
          <a:p>
            <a:fld id="{4A490C5D-AEA8-4823-B9B3-806910A0ECF7}" type="slidenum">
              <a:rPr lang="es-ES" smtClean="0"/>
              <a:pPr/>
              <a:t>30</a:t>
            </a:fld>
            <a:endParaRPr lang="es-ES" dirty="0"/>
          </a:p>
        </p:txBody>
      </p:sp>
      <p:pic>
        <p:nvPicPr>
          <p:cNvPr id="4" name="Imagen 3"/>
          <p:cNvPicPr>
            <a:picLocks noChangeAspect="1"/>
          </p:cNvPicPr>
          <p:nvPr/>
        </p:nvPicPr>
        <p:blipFill>
          <a:blip r:embed="rId2"/>
          <a:stretch>
            <a:fillRect/>
          </a:stretch>
        </p:blipFill>
        <p:spPr>
          <a:xfrm>
            <a:off x="179512" y="980728"/>
            <a:ext cx="5028230" cy="4752529"/>
          </a:xfrm>
          <a:prstGeom prst="rect">
            <a:avLst/>
          </a:prstGeom>
        </p:spPr>
      </p:pic>
      <p:pic>
        <p:nvPicPr>
          <p:cNvPr id="6" name="Imagen 5"/>
          <p:cNvPicPr>
            <a:picLocks noChangeAspect="1"/>
          </p:cNvPicPr>
          <p:nvPr/>
        </p:nvPicPr>
        <p:blipFill>
          <a:blip r:embed="rId3"/>
          <a:stretch>
            <a:fillRect/>
          </a:stretch>
        </p:blipFill>
        <p:spPr>
          <a:xfrm>
            <a:off x="5652120" y="836712"/>
            <a:ext cx="2736304" cy="2944263"/>
          </a:xfrm>
          <a:prstGeom prst="rect">
            <a:avLst/>
          </a:prstGeom>
        </p:spPr>
      </p:pic>
      <p:pic>
        <p:nvPicPr>
          <p:cNvPr id="7" name="Imagen 6"/>
          <p:cNvPicPr>
            <a:picLocks noChangeAspect="1"/>
          </p:cNvPicPr>
          <p:nvPr/>
        </p:nvPicPr>
        <p:blipFill>
          <a:blip r:embed="rId4"/>
          <a:stretch>
            <a:fillRect/>
          </a:stretch>
        </p:blipFill>
        <p:spPr>
          <a:xfrm>
            <a:off x="5796136" y="3795785"/>
            <a:ext cx="2595724" cy="2945583"/>
          </a:xfrm>
          <a:prstGeom prst="rect">
            <a:avLst/>
          </a:prstGeom>
        </p:spPr>
      </p:pic>
    </p:spTree>
    <p:extLst>
      <p:ext uri="{BB962C8B-B14F-4D97-AF65-F5344CB8AC3E}">
        <p14:creationId xmlns:p14="http://schemas.microsoft.com/office/powerpoint/2010/main" val="1366471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Finite differences: Discretization in time</a:t>
            </a:r>
            <a:endParaRPr lang="en-US" dirty="0"/>
          </a:p>
        </p:txBody>
      </p:sp>
      <p:sp>
        <p:nvSpPr>
          <p:cNvPr id="3" name="Marcador de número de diapositiva 2"/>
          <p:cNvSpPr>
            <a:spLocks noGrp="1"/>
          </p:cNvSpPr>
          <p:nvPr>
            <p:ph type="sldNum" sz="quarter" idx="11"/>
          </p:nvPr>
        </p:nvSpPr>
        <p:spPr/>
        <p:txBody>
          <a:bodyPr/>
          <a:lstStyle/>
          <a:p>
            <a:fld id="{4A490C5D-AEA8-4823-B9B3-806910A0ECF7}" type="slidenum">
              <a:rPr lang="es-ES" smtClean="0"/>
              <a:pPr/>
              <a:t>31</a:t>
            </a:fld>
            <a:endParaRPr lang="es-ES" dirty="0"/>
          </a:p>
        </p:txBody>
      </p:sp>
      <p:pic>
        <p:nvPicPr>
          <p:cNvPr id="5" name="Imagen 4"/>
          <p:cNvPicPr>
            <a:picLocks noChangeAspect="1"/>
          </p:cNvPicPr>
          <p:nvPr/>
        </p:nvPicPr>
        <p:blipFill>
          <a:blip r:embed="rId2"/>
          <a:stretch>
            <a:fillRect/>
          </a:stretch>
        </p:blipFill>
        <p:spPr>
          <a:xfrm>
            <a:off x="3017754" y="4790326"/>
            <a:ext cx="5622190" cy="1467944"/>
          </a:xfrm>
          <a:prstGeom prst="rect">
            <a:avLst/>
          </a:prstGeom>
        </p:spPr>
      </p:pic>
      <p:pic>
        <p:nvPicPr>
          <p:cNvPr id="6" name="Imagen 5"/>
          <p:cNvPicPr>
            <a:picLocks noChangeAspect="1"/>
          </p:cNvPicPr>
          <p:nvPr/>
        </p:nvPicPr>
        <p:blipFill>
          <a:blip r:embed="rId3"/>
          <a:stretch>
            <a:fillRect/>
          </a:stretch>
        </p:blipFill>
        <p:spPr>
          <a:xfrm>
            <a:off x="2987824" y="4051264"/>
            <a:ext cx="6012160" cy="654727"/>
          </a:xfrm>
          <a:prstGeom prst="rect">
            <a:avLst/>
          </a:prstGeom>
        </p:spPr>
      </p:pic>
      <p:pic>
        <p:nvPicPr>
          <p:cNvPr id="7" name="Imagen 6"/>
          <p:cNvPicPr>
            <a:picLocks noChangeAspect="1"/>
          </p:cNvPicPr>
          <p:nvPr/>
        </p:nvPicPr>
        <p:blipFill>
          <a:blip r:embed="rId4"/>
          <a:stretch>
            <a:fillRect/>
          </a:stretch>
        </p:blipFill>
        <p:spPr>
          <a:xfrm>
            <a:off x="2987824" y="3381011"/>
            <a:ext cx="5796136" cy="507666"/>
          </a:xfrm>
          <a:prstGeom prst="rect">
            <a:avLst/>
          </a:prstGeom>
        </p:spPr>
      </p:pic>
      <p:pic>
        <p:nvPicPr>
          <p:cNvPr id="9" name="Imagen 8"/>
          <p:cNvPicPr>
            <a:picLocks noChangeAspect="1"/>
          </p:cNvPicPr>
          <p:nvPr/>
        </p:nvPicPr>
        <p:blipFill>
          <a:blip r:embed="rId5"/>
          <a:stretch>
            <a:fillRect/>
          </a:stretch>
        </p:blipFill>
        <p:spPr>
          <a:xfrm>
            <a:off x="2987824" y="2564904"/>
            <a:ext cx="6012160" cy="566039"/>
          </a:xfrm>
          <a:prstGeom prst="rect">
            <a:avLst/>
          </a:prstGeom>
        </p:spPr>
      </p:pic>
      <p:pic>
        <p:nvPicPr>
          <p:cNvPr id="10" name="Imagen 9"/>
          <p:cNvPicPr>
            <a:picLocks noChangeAspect="1"/>
          </p:cNvPicPr>
          <p:nvPr/>
        </p:nvPicPr>
        <p:blipFill>
          <a:blip r:embed="rId6"/>
          <a:stretch>
            <a:fillRect/>
          </a:stretch>
        </p:blipFill>
        <p:spPr>
          <a:xfrm>
            <a:off x="3923928" y="980728"/>
            <a:ext cx="4911331" cy="648072"/>
          </a:xfrm>
          <a:prstGeom prst="rect">
            <a:avLst/>
          </a:prstGeom>
        </p:spPr>
      </p:pic>
      <p:pic>
        <p:nvPicPr>
          <p:cNvPr id="11" name="Imagen 10"/>
          <p:cNvPicPr>
            <a:picLocks noChangeAspect="1"/>
          </p:cNvPicPr>
          <p:nvPr/>
        </p:nvPicPr>
        <p:blipFill>
          <a:blip r:embed="rId7"/>
          <a:stretch>
            <a:fillRect/>
          </a:stretch>
        </p:blipFill>
        <p:spPr>
          <a:xfrm>
            <a:off x="3851920" y="1772816"/>
            <a:ext cx="5039544" cy="720425"/>
          </a:xfrm>
          <a:prstGeom prst="rect">
            <a:avLst/>
          </a:prstGeom>
        </p:spPr>
      </p:pic>
      <p:pic>
        <p:nvPicPr>
          <p:cNvPr id="12" name="Imagen 11"/>
          <p:cNvPicPr>
            <a:picLocks noChangeAspect="1"/>
          </p:cNvPicPr>
          <p:nvPr/>
        </p:nvPicPr>
        <p:blipFill>
          <a:blip r:embed="rId8"/>
          <a:stretch>
            <a:fillRect/>
          </a:stretch>
        </p:blipFill>
        <p:spPr>
          <a:xfrm>
            <a:off x="251520" y="1124744"/>
            <a:ext cx="1590824" cy="782685"/>
          </a:xfrm>
          <a:prstGeom prst="rect">
            <a:avLst/>
          </a:prstGeom>
        </p:spPr>
      </p:pic>
      <p:sp>
        <p:nvSpPr>
          <p:cNvPr id="13" name="CuadroTexto 12"/>
          <p:cNvSpPr txBox="1"/>
          <p:nvPr/>
        </p:nvSpPr>
        <p:spPr>
          <a:xfrm>
            <a:off x="323528" y="3140968"/>
            <a:ext cx="2232248" cy="1200329"/>
          </a:xfrm>
          <a:prstGeom prst="rect">
            <a:avLst/>
          </a:prstGeom>
          <a:noFill/>
        </p:spPr>
        <p:txBody>
          <a:bodyPr wrap="square" rtlCol="0">
            <a:spAutoFit/>
          </a:bodyPr>
          <a:lstStyle/>
          <a:p>
            <a:r>
              <a:rPr lang="en-US" dirty="0" smtClean="0"/>
              <a:t>Many discretization options with different stability, accuracy and cost</a:t>
            </a:r>
            <a:endParaRPr lang="en-US" dirty="0"/>
          </a:p>
        </p:txBody>
      </p:sp>
      <p:sp>
        <p:nvSpPr>
          <p:cNvPr id="14" name="CuadroTexto 13"/>
          <p:cNvSpPr txBox="1"/>
          <p:nvPr/>
        </p:nvSpPr>
        <p:spPr>
          <a:xfrm>
            <a:off x="2339752" y="1124744"/>
            <a:ext cx="1368152" cy="523220"/>
          </a:xfrm>
          <a:prstGeom prst="rect">
            <a:avLst/>
          </a:prstGeom>
          <a:noFill/>
        </p:spPr>
        <p:txBody>
          <a:bodyPr wrap="square" rtlCol="0">
            <a:spAutoFit/>
          </a:bodyPr>
          <a:lstStyle/>
          <a:p>
            <a:r>
              <a:rPr lang="en-US" sz="1400" dirty="0" smtClean="0"/>
              <a:t>Forward Euler</a:t>
            </a:r>
          </a:p>
          <a:p>
            <a:r>
              <a:rPr lang="en-US" sz="1400" dirty="0" smtClean="0"/>
              <a:t>(explicit)</a:t>
            </a:r>
            <a:endParaRPr lang="en-US" sz="1400" dirty="0"/>
          </a:p>
        </p:txBody>
      </p:sp>
      <p:sp>
        <p:nvSpPr>
          <p:cNvPr id="15" name="Rectángulo 14"/>
          <p:cNvSpPr/>
          <p:nvPr/>
        </p:nvSpPr>
        <p:spPr>
          <a:xfrm>
            <a:off x="2267744" y="1844824"/>
            <a:ext cx="2232247" cy="523220"/>
          </a:xfrm>
          <a:prstGeom prst="rect">
            <a:avLst/>
          </a:prstGeom>
        </p:spPr>
        <p:txBody>
          <a:bodyPr wrap="square">
            <a:spAutoFit/>
          </a:bodyPr>
          <a:lstStyle/>
          <a:p>
            <a:r>
              <a:rPr lang="en-US" sz="1400" dirty="0" smtClean="0"/>
              <a:t>Backward Euler</a:t>
            </a:r>
          </a:p>
          <a:p>
            <a:r>
              <a:rPr lang="en-US" sz="1400" dirty="0" smtClean="0"/>
              <a:t>(implicit)</a:t>
            </a:r>
            <a:endParaRPr lang="en-US" sz="1400" dirty="0"/>
          </a:p>
        </p:txBody>
      </p:sp>
    </p:spTree>
    <p:extLst>
      <p:ext uri="{BB962C8B-B14F-4D97-AF65-F5344CB8AC3E}">
        <p14:creationId xmlns:p14="http://schemas.microsoft.com/office/powerpoint/2010/main" val="1923108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Line 2"/>
          <p:cNvSpPr>
            <a:spLocks noChangeShapeType="1"/>
          </p:cNvSpPr>
          <p:nvPr/>
        </p:nvSpPr>
        <p:spPr bwMode="auto">
          <a:xfrm>
            <a:off x="179512" y="5157192"/>
            <a:ext cx="475252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endParaRPr lang="en-US">
              <a:cs typeface="+mn-cs"/>
            </a:endParaRPr>
          </a:p>
        </p:txBody>
      </p:sp>
      <p:sp>
        <p:nvSpPr>
          <p:cNvPr id="726018" name="Line 2"/>
          <p:cNvSpPr>
            <a:spLocks noChangeShapeType="1"/>
          </p:cNvSpPr>
          <p:nvPr/>
        </p:nvSpPr>
        <p:spPr bwMode="auto">
          <a:xfrm>
            <a:off x="179388" y="3436566"/>
            <a:ext cx="88566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726020" name="Line 4"/>
          <p:cNvSpPr>
            <a:spLocks noChangeShapeType="1"/>
          </p:cNvSpPr>
          <p:nvPr/>
        </p:nvSpPr>
        <p:spPr bwMode="auto">
          <a:xfrm>
            <a:off x="314325" y="1620937"/>
            <a:ext cx="86296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8915" name="Picture 5" descr="cray_1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985906" cy="118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x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005" y="865288"/>
            <a:ext cx="1188966" cy="118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descr="crayy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8242" y="851000"/>
            <a:ext cx="1223699" cy="122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descr="c90_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67" y="851000"/>
            <a:ext cx="1211676" cy="121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9" descr="t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1842" y="836712"/>
            <a:ext cx="1199653" cy="119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0" descr="VPP700_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2866653"/>
            <a:ext cx="1330708" cy="95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1" descr="VPP50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2515" y="2863478"/>
            <a:ext cx="1386714" cy="99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2" descr="IBM_cluster_front_3_2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4064" y="2846017"/>
            <a:ext cx="1317267" cy="9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3" descr="IBM_POWER5_clust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48302" y="2780928"/>
            <a:ext cx="134414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6030" name="Text Box 14"/>
          <p:cNvSpPr txBox="1">
            <a:spLocks noChangeArrowheads="1"/>
          </p:cNvSpPr>
          <p:nvPr/>
        </p:nvSpPr>
        <p:spPr bwMode="auto">
          <a:xfrm>
            <a:off x="631825" y="1988840"/>
            <a:ext cx="10826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dirty="0">
                <a:cs typeface="+mn-cs"/>
              </a:rPr>
              <a:t>1979: Cray 1-A</a:t>
            </a:r>
          </a:p>
          <a:p>
            <a:pPr algn="l">
              <a:spcBef>
                <a:spcPct val="50000"/>
              </a:spcBef>
              <a:defRPr/>
            </a:pPr>
            <a:r>
              <a:rPr lang="en-GB" sz="1000" dirty="0">
                <a:cs typeface="+mn-cs"/>
              </a:rPr>
              <a:t>1 </a:t>
            </a:r>
            <a:r>
              <a:rPr lang="en-GB" sz="1000" dirty="0" err="1">
                <a:cs typeface="+mn-cs"/>
              </a:rPr>
              <a:t>cpu</a:t>
            </a:r>
            <a:r>
              <a:rPr lang="en-GB" sz="1000" dirty="0">
                <a:cs typeface="+mn-cs"/>
              </a:rPr>
              <a:t> (80 MHz) </a:t>
            </a:r>
          </a:p>
          <a:p>
            <a:pPr algn="l">
              <a:spcBef>
                <a:spcPct val="50000"/>
              </a:spcBef>
              <a:defRPr/>
            </a:pPr>
            <a:r>
              <a:rPr lang="en-GB" sz="1000" dirty="0">
                <a:cs typeface="+mn-cs"/>
              </a:rPr>
              <a:t>Peak 160Mf</a:t>
            </a:r>
          </a:p>
        </p:txBody>
      </p:sp>
      <p:sp>
        <p:nvSpPr>
          <p:cNvPr id="726031" name="Text Box 15"/>
          <p:cNvSpPr txBox="1">
            <a:spLocks noChangeArrowheads="1"/>
          </p:cNvSpPr>
          <p:nvPr/>
        </p:nvSpPr>
        <p:spPr bwMode="auto">
          <a:xfrm>
            <a:off x="2206625" y="2034878"/>
            <a:ext cx="13112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a:cs typeface="+mn-cs"/>
              </a:rPr>
              <a:t>1986: Cray XMP-48</a:t>
            </a:r>
          </a:p>
          <a:p>
            <a:pPr algn="l">
              <a:spcBef>
                <a:spcPct val="50000"/>
              </a:spcBef>
              <a:defRPr/>
            </a:pPr>
            <a:r>
              <a:rPr lang="en-GB" sz="1000">
                <a:cs typeface="+mn-cs"/>
              </a:rPr>
              <a:t>4 cpu (112 MHz) </a:t>
            </a:r>
          </a:p>
          <a:p>
            <a:pPr algn="l">
              <a:spcBef>
                <a:spcPct val="50000"/>
              </a:spcBef>
              <a:defRPr/>
            </a:pPr>
            <a:r>
              <a:rPr lang="en-GB" sz="1000">
                <a:cs typeface="+mn-cs"/>
              </a:rPr>
              <a:t>Peak 880Mf</a:t>
            </a:r>
          </a:p>
        </p:txBody>
      </p:sp>
      <p:sp>
        <p:nvSpPr>
          <p:cNvPr id="726032" name="Text Box 16"/>
          <p:cNvSpPr txBox="1">
            <a:spLocks noChangeArrowheads="1"/>
          </p:cNvSpPr>
          <p:nvPr/>
        </p:nvSpPr>
        <p:spPr bwMode="auto">
          <a:xfrm>
            <a:off x="3830638" y="2033290"/>
            <a:ext cx="13874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a:cs typeface="+mn-cs"/>
              </a:rPr>
              <a:t>1990: Cray Y-MP 8/8-64</a:t>
            </a:r>
          </a:p>
          <a:p>
            <a:pPr algn="l">
              <a:spcBef>
                <a:spcPct val="50000"/>
              </a:spcBef>
              <a:defRPr/>
            </a:pPr>
            <a:r>
              <a:rPr lang="en-GB" sz="1000">
                <a:cs typeface="+mn-cs"/>
              </a:rPr>
              <a:t>8 cpu (166 MHz) </a:t>
            </a:r>
          </a:p>
          <a:p>
            <a:pPr algn="l">
              <a:spcBef>
                <a:spcPct val="50000"/>
              </a:spcBef>
              <a:defRPr/>
            </a:pPr>
            <a:endParaRPr lang="en-GB" sz="1000">
              <a:cs typeface="+mn-cs"/>
            </a:endParaRPr>
          </a:p>
        </p:txBody>
      </p:sp>
      <p:sp>
        <p:nvSpPr>
          <p:cNvPr id="726033" name="Text Box 17"/>
          <p:cNvSpPr txBox="1">
            <a:spLocks noChangeArrowheads="1"/>
          </p:cNvSpPr>
          <p:nvPr/>
        </p:nvSpPr>
        <p:spPr bwMode="auto">
          <a:xfrm>
            <a:off x="5487988" y="2076153"/>
            <a:ext cx="10826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a:cs typeface="+mn-cs"/>
              </a:rPr>
              <a:t>1992: Cray C90</a:t>
            </a:r>
          </a:p>
          <a:p>
            <a:pPr algn="l">
              <a:spcBef>
                <a:spcPct val="50000"/>
              </a:spcBef>
              <a:defRPr/>
            </a:pPr>
            <a:r>
              <a:rPr lang="en-GB" sz="1000">
                <a:cs typeface="+mn-cs"/>
              </a:rPr>
              <a:t>16 cpu </a:t>
            </a:r>
          </a:p>
          <a:p>
            <a:pPr algn="l">
              <a:spcBef>
                <a:spcPct val="50000"/>
              </a:spcBef>
              <a:defRPr/>
            </a:pPr>
            <a:r>
              <a:rPr lang="en-GB" sz="1000">
                <a:cs typeface="+mn-cs"/>
              </a:rPr>
              <a:t>Peak 16 Gf</a:t>
            </a:r>
          </a:p>
        </p:txBody>
      </p:sp>
      <p:sp>
        <p:nvSpPr>
          <p:cNvPr id="726034" name="Text Box 18"/>
          <p:cNvSpPr txBox="1">
            <a:spLocks noChangeArrowheads="1"/>
          </p:cNvSpPr>
          <p:nvPr/>
        </p:nvSpPr>
        <p:spPr bwMode="auto">
          <a:xfrm>
            <a:off x="7299325" y="2042815"/>
            <a:ext cx="10826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a:cs typeface="+mn-cs"/>
              </a:rPr>
              <a:t>1994: Cray T3D</a:t>
            </a:r>
          </a:p>
          <a:p>
            <a:pPr algn="l">
              <a:spcBef>
                <a:spcPct val="50000"/>
              </a:spcBef>
              <a:defRPr/>
            </a:pPr>
            <a:r>
              <a:rPr lang="en-GB" sz="1000">
                <a:cs typeface="+mn-cs"/>
              </a:rPr>
              <a:t>128 cpu</a:t>
            </a:r>
          </a:p>
          <a:p>
            <a:pPr algn="l">
              <a:spcBef>
                <a:spcPct val="50000"/>
              </a:spcBef>
              <a:defRPr/>
            </a:pPr>
            <a:endParaRPr lang="en-GB" sz="1000">
              <a:cs typeface="+mn-cs"/>
            </a:endParaRPr>
          </a:p>
        </p:txBody>
      </p:sp>
      <p:sp>
        <p:nvSpPr>
          <p:cNvPr id="726035" name="Text Box 19"/>
          <p:cNvSpPr txBox="1">
            <a:spLocks noChangeArrowheads="1"/>
          </p:cNvSpPr>
          <p:nvPr/>
        </p:nvSpPr>
        <p:spPr bwMode="auto">
          <a:xfrm>
            <a:off x="557213" y="3789040"/>
            <a:ext cx="1625600"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dirty="0">
                <a:cs typeface="+mn-cs"/>
              </a:rPr>
              <a:t>1996: Fujitsu VPP700</a:t>
            </a:r>
          </a:p>
          <a:p>
            <a:pPr algn="l">
              <a:spcBef>
                <a:spcPct val="50000"/>
              </a:spcBef>
              <a:defRPr/>
            </a:pPr>
            <a:r>
              <a:rPr lang="en-GB" sz="1000" dirty="0">
                <a:cs typeface="+mn-cs"/>
              </a:rPr>
              <a:t>116 </a:t>
            </a:r>
            <a:r>
              <a:rPr lang="en-GB" sz="1000" dirty="0" err="1">
                <a:cs typeface="+mn-cs"/>
              </a:rPr>
              <a:t>cpu</a:t>
            </a:r>
            <a:r>
              <a:rPr lang="en-GB" sz="1000" dirty="0">
                <a:cs typeface="+mn-cs"/>
              </a:rPr>
              <a:t> </a:t>
            </a:r>
          </a:p>
          <a:p>
            <a:pPr algn="l">
              <a:spcBef>
                <a:spcPct val="50000"/>
              </a:spcBef>
              <a:defRPr/>
            </a:pPr>
            <a:r>
              <a:rPr lang="en-GB" sz="1000" dirty="0">
                <a:cs typeface="+mn-cs"/>
              </a:rPr>
              <a:t>Peak 255 </a:t>
            </a:r>
            <a:r>
              <a:rPr lang="en-GB" sz="1000" dirty="0" err="1">
                <a:cs typeface="+mn-cs"/>
              </a:rPr>
              <a:t>Gf</a:t>
            </a:r>
            <a:endParaRPr lang="en-GB" sz="1000" dirty="0">
              <a:cs typeface="+mn-cs"/>
            </a:endParaRPr>
          </a:p>
        </p:txBody>
      </p:sp>
      <p:sp>
        <p:nvSpPr>
          <p:cNvPr id="726036" name="Text Box 20"/>
          <p:cNvSpPr txBox="1">
            <a:spLocks noChangeArrowheads="1"/>
          </p:cNvSpPr>
          <p:nvPr/>
        </p:nvSpPr>
        <p:spPr bwMode="auto">
          <a:xfrm>
            <a:off x="2730500" y="3850952"/>
            <a:ext cx="155892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a:cs typeface="+mn-cs"/>
              </a:rPr>
              <a:t>1999: Fujitsu VPP5000</a:t>
            </a:r>
          </a:p>
          <a:p>
            <a:pPr algn="l">
              <a:spcBef>
                <a:spcPct val="50000"/>
              </a:spcBef>
              <a:defRPr/>
            </a:pPr>
            <a:r>
              <a:rPr lang="en-GB" sz="1000">
                <a:cs typeface="+mn-cs"/>
              </a:rPr>
              <a:t>100 cpu (80 MHz) </a:t>
            </a:r>
          </a:p>
          <a:p>
            <a:pPr algn="l">
              <a:spcBef>
                <a:spcPct val="50000"/>
              </a:spcBef>
              <a:defRPr/>
            </a:pPr>
            <a:r>
              <a:rPr lang="en-GB" sz="1000">
                <a:cs typeface="+mn-cs"/>
              </a:rPr>
              <a:t>Peak 960Gf</a:t>
            </a:r>
          </a:p>
        </p:txBody>
      </p:sp>
      <p:sp>
        <p:nvSpPr>
          <p:cNvPr id="726037" name="Text Box 21"/>
          <p:cNvSpPr txBox="1">
            <a:spLocks noChangeArrowheads="1"/>
          </p:cNvSpPr>
          <p:nvPr/>
        </p:nvSpPr>
        <p:spPr bwMode="auto">
          <a:xfrm>
            <a:off x="4856163" y="3866827"/>
            <a:ext cx="1682750"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a:cs typeface="+mn-cs"/>
              </a:rPr>
              <a:t>2002: 2 IBM Cluster 1600</a:t>
            </a:r>
          </a:p>
          <a:p>
            <a:pPr algn="l">
              <a:spcBef>
                <a:spcPct val="50000"/>
              </a:spcBef>
              <a:defRPr/>
            </a:pPr>
            <a:r>
              <a:rPr lang="en-GB" sz="1000">
                <a:cs typeface="+mn-cs"/>
              </a:rPr>
              <a:t>30 p690 SMP </a:t>
            </a:r>
          </a:p>
          <a:p>
            <a:pPr algn="l">
              <a:spcBef>
                <a:spcPct val="50000"/>
              </a:spcBef>
              <a:defRPr/>
            </a:pPr>
            <a:r>
              <a:rPr lang="en-GB" sz="1000">
                <a:cs typeface="+mn-cs"/>
              </a:rPr>
              <a:t>Upgrade: 70 p690+</a:t>
            </a:r>
          </a:p>
        </p:txBody>
      </p:sp>
      <p:sp>
        <p:nvSpPr>
          <p:cNvPr id="726038" name="Text Box 22"/>
          <p:cNvSpPr txBox="1">
            <a:spLocks noChangeArrowheads="1"/>
          </p:cNvSpPr>
          <p:nvPr/>
        </p:nvSpPr>
        <p:spPr bwMode="auto">
          <a:xfrm>
            <a:off x="7132638" y="3843015"/>
            <a:ext cx="15398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dirty="0">
                <a:cs typeface="+mn-cs"/>
              </a:rPr>
              <a:t>2006: 2 IBM Cluster</a:t>
            </a:r>
          </a:p>
          <a:p>
            <a:pPr algn="l">
              <a:spcBef>
                <a:spcPct val="50000"/>
              </a:spcBef>
              <a:defRPr/>
            </a:pPr>
            <a:r>
              <a:rPr lang="en-GB" sz="1000" dirty="0">
                <a:cs typeface="+mn-cs"/>
              </a:rPr>
              <a:t>310 p5-575</a:t>
            </a:r>
          </a:p>
          <a:p>
            <a:pPr algn="l">
              <a:spcBef>
                <a:spcPct val="50000"/>
              </a:spcBef>
              <a:defRPr/>
            </a:pPr>
            <a:r>
              <a:rPr lang="en-GB" sz="1000" dirty="0">
                <a:cs typeface="+mn-cs"/>
              </a:rPr>
              <a:t>Peak 38 </a:t>
            </a:r>
            <a:r>
              <a:rPr lang="en-GB" sz="1000" dirty="0" err="1">
                <a:cs typeface="+mn-cs"/>
              </a:rPr>
              <a:t>Tf</a:t>
            </a:r>
            <a:endParaRPr lang="en-GB" sz="1000" dirty="0">
              <a:cs typeface="+mn-cs"/>
            </a:endParaRPr>
          </a:p>
        </p:txBody>
      </p:sp>
      <p:sp>
        <p:nvSpPr>
          <p:cNvPr id="726041" name="Rectangle 25"/>
          <p:cNvSpPr>
            <a:spLocks noGrp="1" noChangeArrowheads="1"/>
          </p:cNvSpPr>
          <p:nvPr>
            <p:ph type="title"/>
          </p:nvPr>
        </p:nvSpPr>
        <p:spPr bwMode="auto">
          <a:xfrm>
            <a:off x="35496" y="179933"/>
            <a:ext cx="9036496" cy="5127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eaLnBrk="1" hangingPunct="1">
              <a:defRPr/>
            </a:pPr>
            <a:r>
              <a:rPr lang="en-GB" dirty="0" smtClean="0">
                <a:cs typeface="+mj-cs"/>
              </a:rPr>
              <a:t>Atmospheric sciences tightly coupled with HPC expansion</a:t>
            </a:r>
          </a:p>
        </p:txBody>
      </p:sp>
      <p:pic>
        <p:nvPicPr>
          <p:cNvPr id="2" name="Imagen 1"/>
          <p:cNvPicPr>
            <a:picLocks noChangeAspect="1"/>
          </p:cNvPicPr>
          <p:nvPr/>
        </p:nvPicPr>
        <p:blipFill>
          <a:blip r:embed="rId11"/>
          <a:stretch>
            <a:fillRect/>
          </a:stretch>
        </p:blipFill>
        <p:spPr>
          <a:xfrm>
            <a:off x="539552" y="4653136"/>
            <a:ext cx="1368152" cy="909821"/>
          </a:xfrm>
          <a:prstGeom prst="rect">
            <a:avLst/>
          </a:prstGeom>
        </p:spPr>
      </p:pic>
      <p:sp>
        <p:nvSpPr>
          <p:cNvPr id="24" name="Text Box 22"/>
          <p:cNvSpPr txBox="1">
            <a:spLocks noChangeArrowheads="1"/>
          </p:cNvSpPr>
          <p:nvPr/>
        </p:nvSpPr>
        <p:spPr bwMode="auto">
          <a:xfrm>
            <a:off x="467544" y="5589240"/>
            <a:ext cx="15398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dirty="0" smtClean="0">
                <a:cs typeface="+mn-cs"/>
              </a:rPr>
              <a:t>2009: </a:t>
            </a:r>
            <a:r>
              <a:rPr lang="en-GB" sz="1000" dirty="0">
                <a:cs typeface="+mn-cs"/>
              </a:rPr>
              <a:t>2 IBM Cluster</a:t>
            </a:r>
          </a:p>
          <a:p>
            <a:pPr algn="l">
              <a:spcBef>
                <a:spcPct val="50000"/>
              </a:spcBef>
              <a:defRPr/>
            </a:pPr>
            <a:r>
              <a:rPr lang="en-GB" sz="1000" dirty="0" smtClean="0">
                <a:cs typeface="+mn-cs"/>
              </a:rPr>
              <a:t>POWER6 p6-575</a:t>
            </a:r>
            <a:endParaRPr lang="en-GB" sz="1000" dirty="0">
              <a:cs typeface="+mn-cs"/>
            </a:endParaRPr>
          </a:p>
          <a:p>
            <a:pPr algn="l">
              <a:spcBef>
                <a:spcPct val="50000"/>
              </a:spcBef>
              <a:defRPr/>
            </a:pPr>
            <a:r>
              <a:rPr lang="en-GB" sz="1000" dirty="0">
                <a:cs typeface="+mn-cs"/>
              </a:rPr>
              <a:t>Peak </a:t>
            </a:r>
            <a:r>
              <a:rPr lang="en-GB" sz="1000" dirty="0" smtClean="0">
                <a:cs typeface="+mn-cs"/>
              </a:rPr>
              <a:t>325 </a:t>
            </a:r>
            <a:r>
              <a:rPr lang="en-GB" sz="1000" dirty="0" err="1">
                <a:cs typeface="+mn-cs"/>
              </a:rPr>
              <a:t>Tf</a:t>
            </a:r>
            <a:endParaRPr lang="en-GB" sz="1000" dirty="0">
              <a:cs typeface="+mn-cs"/>
            </a:endParaRPr>
          </a:p>
        </p:txBody>
      </p:sp>
      <p:pic>
        <p:nvPicPr>
          <p:cNvPr id="3" name="Imagen 2"/>
          <p:cNvPicPr>
            <a:picLocks noChangeAspect="1"/>
          </p:cNvPicPr>
          <p:nvPr/>
        </p:nvPicPr>
        <p:blipFill>
          <a:blip r:embed="rId12"/>
          <a:stretch>
            <a:fillRect/>
          </a:stretch>
        </p:blipFill>
        <p:spPr>
          <a:xfrm>
            <a:off x="2627784" y="4581128"/>
            <a:ext cx="1584176" cy="1103306"/>
          </a:xfrm>
          <a:prstGeom prst="rect">
            <a:avLst/>
          </a:prstGeom>
        </p:spPr>
      </p:pic>
      <p:sp>
        <p:nvSpPr>
          <p:cNvPr id="26" name="Text Box 22"/>
          <p:cNvSpPr txBox="1">
            <a:spLocks noChangeArrowheads="1"/>
          </p:cNvSpPr>
          <p:nvPr/>
        </p:nvSpPr>
        <p:spPr bwMode="auto">
          <a:xfrm>
            <a:off x="2627784" y="5661248"/>
            <a:ext cx="1539875" cy="7016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GB" sz="1000" dirty="0" smtClean="0">
                <a:cs typeface="+mn-cs"/>
              </a:rPr>
              <a:t>2012: </a:t>
            </a:r>
            <a:r>
              <a:rPr lang="en-GB" sz="1000" dirty="0">
                <a:cs typeface="+mn-cs"/>
              </a:rPr>
              <a:t>2 IBM Cluster</a:t>
            </a:r>
          </a:p>
          <a:p>
            <a:pPr algn="l">
              <a:spcBef>
                <a:spcPct val="50000"/>
              </a:spcBef>
              <a:defRPr/>
            </a:pPr>
            <a:r>
              <a:rPr lang="en-GB" sz="1000" dirty="0" smtClean="0">
                <a:cs typeface="+mn-cs"/>
              </a:rPr>
              <a:t>POWER7 </a:t>
            </a:r>
            <a:endParaRPr lang="en-GB" sz="1000" dirty="0">
              <a:cs typeface="+mn-cs"/>
            </a:endParaRPr>
          </a:p>
          <a:p>
            <a:pPr algn="l">
              <a:spcBef>
                <a:spcPct val="50000"/>
              </a:spcBef>
              <a:defRPr/>
            </a:pPr>
            <a:r>
              <a:rPr lang="en-GB" sz="1000" dirty="0">
                <a:cs typeface="+mn-cs"/>
              </a:rPr>
              <a:t>Peak </a:t>
            </a:r>
            <a:r>
              <a:rPr lang="en-GB" sz="1000" dirty="0" smtClean="0">
                <a:cs typeface="+mn-cs"/>
              </a:rPr>
              <a:t>1,47 Pf</a:t>
            </a:r>
            <a:endParaRPr lang="en-GB" sz="1000" dirty="0">
              <a:cs typeface="+mn-cs"/>
            </a:endParaRPr>
          </a:p>
        </p:txBody>
      </p:sp>
      <p:sp>
        <p:nvSpPr>
          <p:cNvPr id="4" name="CuadroTexto 3"/>
          <p:cNvSpPr txBox="1"/>
          <p:nvPr/>
        </p:nvSpPr>
        <p:spPr>
          <a:xfrm>
            <a:off x="5148064" y="5805264"/>
            <a:ext cx="3672408" cy="369332"/>
          </a:xfrm>
          <a:prstGeom prst="rect">
            <a:avLst/>
          </a:prstGeom>
          <a:noFill/>
        </p:spPr>
        <p:txBody>
          <a:bodyPr wrap="square" rtlCol="0">
            <a:spAutoFit/>
          </a:bodyPr>
          <a:lstStyle/>
          <a:p>
            <a:r>
              <a:rPr lang="en-GB" dirty="0" smtClean="0">
                <a:solidFill>
                  <a:srgbClr val="091320"/>
                </a:solidFill>
              </a:rPr>
              <a:t>ECMWF Supercomputer history </a:t>
            </a:r>
            <a:endParaRPr lang="en-GB" dirty="0">
              <a:solidFill>
                <a:srgbClr val="091320"/>
              </a:solidFill>
            </a:endParaRPr>
          </a:p>
        </p:txBody>
      </p:sp>
    </p:spTree>
    <p:extLst>
      <p:ext uri="{BB962C8B-B14F-4D97-AF65-F5344CB8AC3E}">
        <p14:creationId xmlns:p14="http://schemas.microsoft.com/office/powerpoint/2010/main" val="1929810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Inclusion of more coupled processes</a:t>
            </a:r>
            <a:endParaRPr lang="en-GB" dirty="0"/>
          </a:p>
        </p:txBody>
      </p:sp>
      <p:pic>
        <p:nvPicPr>
          <p:cNvPr id="5" name="Marcador de contenido 4"/>
          <p:cNvPicPr>
            <a:picLocks noGrp="1" noChangeAspect="1"/>
          </p:cNvPicPr>
          <p:nvPr>
            <p:ph idx="1"/>
          </p:nvPr>
        </p:nvPicPr>
        <p:blipFill>
          <a:blip r:embed="rId2"/>
          <a:srcRect l="-14923" r="-14923"/>
          <a:stretch>
            <a:fillRect/>
          </a:stretch>
        </p:blipFill>
        <p:spPr/>
      </p:pic>
      <p:sp>
        <p:nvSpPr>
          <p:cNvPr id="4" name="Marcador de número de diapositiva 3"/>
          <p:cNvSpPr>
            <a:spLocks noGrp="1"/>
          </p:cNvSpPr>
          <p:nvPr>
            <p:ph type="sldNum" sz="quarter" idx="4294967295"/>
          </p:nvPr>
        </p:nvSpPr>
        <p:spPr>
          <a:xfrm>
            <a:off x="8604250" y="6357938"/>
            <a:ext cx="442913" cy="412750"/>
          </a:xfrm>
          <a:prstGeom prst="rect">
            <a:avLst/>
          </a:prstGeom>
        </p:spPr>
        <p:txBody>
          <a:bodyPr/>
          <a:lstStyle/>
          <a:p>
            <a:pPr>
              <a:defRPr/>
            </a:pPr>
            <a:fld id="{52061378-4D88-4D7A-AE1E-4DC568188EF0}" type="slidenum">
              <a:rPr lang="es-ES" smtClean="0"/>
              <a:pPr>
                <a:defRPr/>
              </a:pPr>
              <a:t>33</a:t>
            </a:fld>
            <a:endParaRPr lang="es-ES" dirty="0"/>
          </a:p>
        </p:txBody>
      </p:sp>
      <p:sp>
        <p:nvSpPr>
          <p:cNvPr id="6" name="CuadroTexto 5"/>
          <p:cNvSpPr txBox="1"/>
          <p:nvPr/>
        </p:nvSpPr>
        <p:spPr>
          <a:xfrm>
            <a:off x="7164288" y="6381328"/>
            <a:ext cx="1008112" cy="261610"/>
          </a:xfrm>
          <a:prstGeom prst="rect">
            <a:avLst/>
          </a:prstGeom>
          <a:noFill/>
        </p:spPr>
        <p:txBody>
          <a:bodyPr wrap="square" rtlCol="0">
            <a:spAutoFit/>
          </a:bodyPr>
          <a:lstStyle/>
          <a:p>
            <a:r>
              <a:rPr lang="en-GB" sz="1050" dirty="0" smtClean="0">
                <a:solidFill>
                  <a:srgbClr val="091320"/>
                </a:solidFill>
              </a:rPr>
              <a:t>IPCC(2001)</a:t>
            </a:r>
            <a:endParaRPr lang="en-GB" sz="1050" dirty="0">
              <a:solidFill>
                <a:srgbClr val="091320"/>
              </a:solidFill>
            </a:endParaRPr>
          </a:p>
        </p:txBody>
      </p:sp>
    </p:spTree>
    <p:extLst>
      <p:ext uri="{BB962C8B-B14F-4D97-AF65-F5344CB8AC3E}">
        <p14:creationId xmlns:p14="http://schemas.microsoft.com/office/powerpoint/2010/main" val="2258329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8604250" y="6357938"/>
            <a:ext cx="442913" cy="412750"/>
          </a:xfrm>
          <a:prstGeom prst="rect">
            <a:avLst/>
          </a:prstGeom>
        </p:spPr>
        <p:txBody>
          <a:bodyPr/>
          <a:lstStyle/>
          <a:p>
            <a:pPr>
              <a:defRPr/>
            </a:pPr>
            <a:fld id="{52061378-4D88-4D7A-AE1E-4DC568188EF0}" type="slidenum">
              <a:rPr lang="es-ES" smtClean="0"/>
              <a:pPr>
                <a:defRPr/>
              </a:pPr>
              <a:t>34</a:t>
            </a:fld>
            <a:endParaRPr lang="es-ES" dirty="0"/>
          </a:p>
        </p:txBody>
      </p:sp>
      <p:grpSp>
        <p:nvGrpSpPr>
          <p:cNvPr id="2" name="Agrupar 1"/>
          <p:cNvGrpSpPr/>
          <p:nvPr/>
        </p:nvGrpSpPr>
        <p:grpSpPr>
          <a:xfrm>
            <a:off x="4448742" y="1556792"/>
            <a:ext cx="5019802" cy="2885058"/>
            <a:chOff x="4448742" y="1556792"/>
            <a:chExt cx="5019802" cy="2885058"/>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742" y="1556792"/>
              <a:ext cx="4777012" cy="288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3 Título"/>
            <p:cNvSpPr txBox="1">
              <a:spLocks/>
            </p:cNvSpPr>
            <p:nvPr/>
          </p:nvSpPr>
          <p:spPr bwMode="auto">
            <a:xfrm>
              <a:off x="7812360" y="3501008"/>
              <a:ext cx="1656184"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mj-ea"/>
                  <a:cs typeface="ＭＳ Ｐゴシック" charset="0"/>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tx2"/>
                  </a:solidFill>
                  <a:latin typeface="Arial" charset="0"/>
                  <a:ea typeface="ＭＳ Ｐゴシック" charset="0"/>
                </a:defRPr>
              </a:lvl6pPr>
              <a:lvl7pPr marL="914400" algn="l" rtl="0" fontAlgn="base">
                <a:spcBef>
                  <a:spcPct val="0"/>
                </a:spcBef>
                <a:spcAft>
                  <a:spcPct val="0"/>
                </a:spcAft>
                <a:defRPr sz="2600" b="1">
                  <a:solidFill>
                    <a:schemeClr val="tx2"/>
                  </a:solidFill>
                  <a:latin typeface="Arial" charset="0"/>
                  <a:ea typeface="ＭＳ Ｐゴシック" charset="0"/>
                </a:defRPr>
              </a:lvl7pPr>
              <a:lvl8pPr marL="1371600" algn="l" rtl="0" fontAlgn="base">
                <a:spcBef>
                  <a:spcPct val="0"/>
                </a:spcBef>
                <a:spcAft>
                  <a:spcPct val="0"/>
                </a:spcAft>
                <a:defRPr sz="2600" b="1">
                  <a:solidFill>
                    <a:schemeClr val="tx2"/>
                  </a:solidFill>
                  <a:latin typeface="Arial" charset="0"/>
                  <a:ea typeface="ＭＳ Ｐゴシック" charset="0"/>
                </a:defRPr>
              </a:lvl8pPr>
              <a:lvl9pPr marL="1828800" algn="l" rtl="0" fontAlgn="base">
                <a:spcBef>
                  <a:spcPct val="0"/>
                </a:spcBef>
                <a:spcAft>
                  <a:spcPct val="0"/>
                </a:spcAft>
                <a:defRPr sz="2600" b="1">
                  <a:solidFill>
                    <a:schemeClr val="tx2"/>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200" b="1" i="0" u="none" strike="noStrike" kern="0" cap="none" spc="0" normalizeH="0" baseline="0" noProof="0" dirty="0" smtClean="0">
                  <a:ln>
                    <a:noFill/>
                  </a:ln>
                  <a:solidFill>
                    <a:srgbClr val="000000"/>
                  </a:solidFill>
                  <a:effectLst/>
                  <a:uLnTx/>
                  <a:uFillTx/>
                  <a:latin typeface="Arial"/>
                  <a:ea typeface="ＭＳ Ｐゴシック"/>
                </a:rPr>
                <a:t>(IS-ENES, 2011)</a:t>
              </a:r>
              <a:endParaRPr kumimoji="0" lang="es-ES" sz="1200" b="1" i="0" u="none" strike="noStrike" kern="0" cap="none" spc="0" normalizeH="0" baseline="0" noProof="0" dirty="0">
                <a:ln>
                  <a:noFill/>
                </a:ln>
                <a:solidFill>
                  <a:srgbClr val="000000"/>
                </a:solidFill>
                <a:effectLst/>
                <a:uLnTx/>
                <a:uFillTx/>
                <a:latin typeface="Arial"/>
                <a:ea typeface="ＭＳ Ｐゴシック"/>
              </a:endParaRPr>
            </a:p>
          </p:txBody>
        </p:sp>
      </p:grpSp>
      <p:sp>
        <p:nvSpPr>
          <p:cNvPr id="11" name="Título 1"/>
          <p:cNvSpPr txBox="1">
            <a:spLocks/>
          </p:cNvSpPr>
          <p:nvPr/>
        </p:nvSpPr>
        <p:spPr>
          <a:xfrm>
            <a:off x="0" y="305197"/>
            <a:ext cx="8105775" cy="531515"/>
          </a:xfrm>
          <a:prstGeom prst="rect">
            <a:avLst/>
          </a:prstGeom>
        </p:spPr>
        <p:txBody>
          <a:bodyPr>
            <a:normAutofit/>
          </a:bodyPr>
          <a:lstStyle>
            <a:lvl1pPr algn="l" rtl="0" eaLnBrk="1" fontAlgn="base" hangingPunct="1">
              <a:spcBef>
                <a:spcPct val="0"/>
              </a:spcBef>
              <a:spcAft>
                <a:spcPct val="0"/>
              </a:spcAft>
              <a:defRPr sz="2700" kern="1200">
                <a:solidFill>
                  <a:schemeClr val="bg1"/>
                </a:solidFill>
                <a:latin typeface="+mj-lt"/>
                <a:ea typeface="+mj-ea"/>
                <a:cs typeface="+mj-cs"/>
              </a:defRPr>
            </a:lvl1pPr>
            <a:lvl2pPr algn="l" rtl="0" eaLnBrk="1" fontAlgn="base" hangingPunct="1">
              <a:spcBef>
                <a:spcPct val="0"/>
              </a:spcBef>
              <a:spcAft>
                <a:spcPct val="0"/>
              </a:spcAft>
              <a:defRPr sz="2700">
                <a:solidFill>
                  <a:schemeClr val="bg1"/>
                </a:solidFill>
                <a:latin typeface="Arial" charset="0"/>
              </a:defRPr>
            </a:lvl2pPr>
            <a:lvl3pPr algn="l" rtl="0" eaLnBrk="1" fontAlgn="base" hangingPunct="1">
              <a:spcBef>
                <a:spcPct val="0"/>
              </a:spcBef>
              <a:spcAft>
                <a:spcPct val="0"/>
              </a:spcAft>
              <a:defRPr sz="2700">
                <a:solidFill>
                  <a:schemeClr val="bg1"/>
                </a:solidFill>
                <a:latin typeface="Arial" charset="0"/>
              </a:defRPr>
            </a:lvl3pPr>
            <a:lvl4pPr algn="l" rtl="0" eaLnBrk="1" fontAlgn="base" hangingPunct="1">
              <a:spcBef>
                <a:spcPct val="0"/>
              </a:spcBef>
              <a:spcAft>
                <a:spcPct val="0"/>
              </a:spcAft>
              <a:defRPr sz="2700">
                <a:solidFill>
                  <a:schemeClr val="bg1"/>
                </a:solidFill>
                <a:latin typeface="Arial" charset="0"/>
              </a:defRPr>
            </a:lvl4pPr>
            <a:lvl5pPr algn="l" rtl="0" eaLnBrk="1" fontAlgn="base" hangingPunct="1">
              <a:spcBef>
                <a:spcPct val="0"/>
              </a:spcBef>
              <a:spcAft>
                <a:spcPct val="0"/>
              </a:spcAft>
              <a:defRPr sz="2700">
                <a:solidFill>
                  <a:schemeClr val="bg1"/>
                </a:solidFill>
                <a:latin typeface="Arial" charset="0"/>
              </a:defRPr>
            </a:lvl5pPr>
            <a:lvl6pPr marL="457200" algn="l" rtl="0" eaLnBrk="1" fontAlgn="base" hangingPunct="1">
              <a:spcBef>
                <a:spcPct val="0"/>
              </a:spcBef>
              <a:spcAft>
                <a:spcPct val="0"/>
              </a:spcAft>
              <a:defRPr sz="2700">
                <a:solidFill>
                  <a:schemeClr val="bg1"/>
                </a:solidFill>
                <a:latin typeface="Arial" charset="0"/>
              </a:defRPr>
            </a:lvl6pPr>
            <a:lvl7pPr marL="914400" algn="l" rtl="0" eaLnBrk="1" fontAlgn="base" hangingPunct="1">
              <a:spcBef>
                <a:spcPct val="0"/>
              </a:spcBef>
              <a:spcAft>
                <a:spcPct val="0"/>
              </a:spcAft>
              <a:defRPr sz="2700">
                <a:solidFill>
                  <a:schemeClr val="bg1"/>
                </a:solidFill>
                <a:latin typeface="Arial" charset="0"/>
              </a:defRPr>
            </a:lvl7pPr>
            <a:lvl8pPr marL="1371600" algn="l" rtl="0" eaLnBrk="1" fontAlgn="base" hangingPunct="1">
              <a:spcBef>
                <a:spcPct val="0"/>
              </a:spcBef>
              <a:spcAft>
                <a:spcPct val="0"/>
              </a:spcAft>
              <a:defRPr sz="2700">
                <a:solidFill>
                  <a:schemeClr val="bg1"/>
                </a:solidFill>
                <a:latin typeface="Arial" charset="0"/>
              </a:defRPr>
            </a:lvl8pPr>
            <a:lvl9pPr marL="1828800" algn="l" rtl="0" eaLnBrk="1" fontAlgn="base" hangingPunct="1">
              <a:spcBef>
                <a:spcPct val="0"/>
              </a:spcBef>
              <a:spcAft>
                <a:spcPct val="0"/>
              </a:spcAft>
              <a:defRPr sz="2700">
                <a:solidFill>
                  <a:schemeClr val="bg1"/>
                </a:solidFill>
                <a:latin typeface="Arial" charset="0"/>
              </a:defRPr>
            </a:lvl9pPr>
          </a:lstStyle>
          <a:p>
            <a:pPr>
              <a:defRPr/>
            </a:pPr>
            <a:r>
              <a:rPr lang="en-US" sz="2400" dirty="0" smtClean="0"/>
              <a:t>Historical evolution of NWP and AQM </a:t>
            </a:r>
            <a:r>
              <a:rPr lang="en-US" sz="2400" dirty="0" smtClean="0">
                <a:sym typeface="Wingdings" pitchFamily="2" charset="2"/>
              </a:rPr>
              <a:t> future</a:t>
            </a:r>
            <a:endParaRPr lang="en-US" sz="2400" dirty="0"/>
          </a:p>
        </p:txBody>
      </p:sp>
      <p:grpSp>
        <p:nvGrpSpPr>
          <p:cNvPr id="17" name="16 Grupo"/>
          <p:cNvGrpSpPr/>
          <p:nvPr/>
        </p:nvGrpSpPr>
        <p:grpSpPr>
          <a:xfrm>
            <a:off x="3807039" y="1844824"/>
            <a:ext cx="978408" cy="4002356"/>
            <a:chOff x="3807039" y="1844824"/>
            <a:chExt cx="978408" cy="4002356"/>
          </a:xfrm>
        </p:grpSpPr>
        <p:sp>
          <p:nvSpPr>
            <p:cNvPr id="10" name="9 Flecha abajo"/>
            <p:cNvSpPr/>
            <p:nvPr/>
          </p:nvSpPr>
          <p:spPr>
            <a:xfrm rot="18918211">
              <a:off x="4052887" y="1844824"/>
              <a:ext cx="484632" cy="978408"/>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abajo"/>
            <p:cNvSpPr/>
            <p:nvPr/>
          </p:nvSpPr>
          <p:spPr>
            <a:xfrm rot="13972978">
              <a:off x="4053927" y="5115660"/>
              <a:ext cx="484632" cy="978408"/>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 y="3556048"/>
            <a:ext cx="3763279" cy="2730903"/>
          </a:xfrm>
          <a:prstGeom prst="rect">
            <a:avLst/>
          </a:prstGeom>
        </p:spPr>
      </p:pic>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 y="879911"/>
            <a:ext cx="3740789" cy="2621097"/>
          </a:xfrm>
          <a:prstGeom prst="rect">
            <a:avLst/>
          </a:prstGeom>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632" y="4437112"/>
            <a:ext cx="2437374"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751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018588" cy="792163"/>
          </a:xfrm>
        </p:spPr>
        <p:txBody>
          <a:bodyPr/>
          <a:lstStyle/>
          <a:p>
            <a:pPr eaLnBrk="1" hangingPunct="1">
              <a:defRPr/>
            </a:pPr>
            <a:r>
              <a:rPr lang="en-US" dirty="0" smtClean="0">
                <a:cs typeface="+mj-cs"/>
              </a:rPr>
              <a:t>Unified models: meteorology – chemistry – climate</a:t>
            </a:r>
            <a:endParaRPr lang="en-US" dirty="0">
              <a:cs typeface="+mj-cs"/>
            </a:endParaRPr>
          </a:p>
        </p:txBody>
      </p:sp>
      <p:pic>
        <p:nvPicPr>
          <p:cNvPr id="25" name="Marcador de contenido 24"/>
          <p:cNvPicPr>
            <a:picLocks noGrp="1" noChangeAspect="1"/>
          </p:cNvPicPr>
          <p:nvPr>
            <p:ph idx="1"/>
          </p:nvPr>
        </p:nvPicPr>
        <p:blipFill>
          <a:blip r:embed="rId3"/>
          <a:srcRect t="-43883" b="-43883"/>
          <a:stretch>
            <a:fillRect/>
          </a:stretch>
        </p:blipFill>
        <p:spPr>
          <a:xfrm>
            <a:off x="117475" y="692696"/>
            <a:ext cx="8932863" cy="5581650"/>
          </a:xfrm>
        </p:spPr>
      </p:pic>
      <p:sp>
        <p:nvSpPr>
          <p:cNvPr id="29699" name="CuadroTexto 26"/>
          <p:cNvSpPr txBox="1">
            <a:spLocks noChangeArrowheads="1"/>
          </p:cNvSpPr>
          <p:nvPr/>
        </p:nvSpPr>
        <p:spPr bwMode="auto">
          <a:xfrm>
            <a:off x="1114425" y="985838"/>
            <a:ext cx="7058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gn="ctr" eaLnBrk="1" hangingPunct="1"/>
            <a:r>
              <a:rPr lang="en-US" sz="2400" dirty="0"/>
              <a:t>Embedding </a:t>
            </a:r>
            <a:r>
              <a:rPr lang="en-US" sz="2400" dirty="0" smtClean="0"/>
              <a:t>chemistry </a:t>
            </a:r>
            <a:r>
              <a:rPr lang="en-US" sz="2400" dirty="0"/>
              <a:t>processes within </a:t>
            </a:r>
            <a:r>
              <a:rPr lang="en-US" sz="2400" dirty="0" smtClean="0"/>
              <a:t>a </a:t>
            </a:r>
            <a:r>
              <a:rPr lang="en-US" sz="2400" dirty="0"/>
              <a:t>meteorological core </a:t>
            </a:r>
            <a:r>
              <a:rPr lang="en-US" sz="2400" dirty="0" smtClean="0"/>
              <a:t>driver</a:t>
            </a:r>
            <a:endParaRPr lang="en-US" sz="2400" dirty="0"/>
          </a:p>
        </p:txBody>
      </p:sp>
      <p:pic>
        <p:nvPicPr>
          <p:cNvPr id="29700" name="Imagen 1" descr="feedbacks3.bmp"/>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29200"/>
            <a:ext cx="91440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82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4A490C5D-AEA8-4823-B9B3-806910A0ECF7}" type="slidenum">
              <a:rPr lang="es-ES" smtClean="0"/>
              <a:pPr/>
              <a:t>36</a:t>
            </a:fld>
            <a:endParaRPr lang="es-ES" dirty="0"/>
          </a:p>
        </p:txBody>
      </p:sp>
      <p:sp>
        <p:nvSpPr>
          <p:cNvPr id="3" name="Título 2"/>
          <p:cNvSpPr>
            <a:spLocks noGrp="1"/>
          </p:cNvSpPr>
          <p:nvPr>
            <p:ph type="title"/>
          </p:nvPr>
        </p:nvSpPr>
        <p:spPr/>
        <p:txBody>
          <a:bodyPr/>
          <a:lstStyle/>
          <a:p>
            <a:r>
              <a:rPr lang="en-US" dirty="0" smtClean="0"/>
              <a:t>Water vapor meteorological simulation</a:t>
            </a:r>
            <a:endParaRPr lang="en-US" dirty="0"/>
          </a:p>
        </p:txBody>
      </p:sp>
      <p:pic>
        <p:nvPicPr>
          <p:cNvPr id="5" name="Europa-watervapor.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11760" y="1484784"/>
            <a:ext cx="4263628" cy="3553205"/>
          </a:xfrm>
        </p:spPr>
      </p:pic>
    </p:spTree>
    <p:extLst>
      <p:ext uri="{BB962C8B-B14F-4D97-AF65-F5344CB8AC3E}">
        <p14:creationId xmlns:p14="http://schemas.microsoft.com/office/powerpoint/2010/main" val="138314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4A490C5D-AEA8-4823-B9B3-806910A0ECF7}" type="slidenum">
              <a:rPr lang="es-ES" smtClean="0"/>
              <a:pPr/>
              <a:t>37</a:t>
            </a:fld>
            <a:endParaRPr lang="es-ES" dirty="0"/>
          </a:p>
        </p:txBody>
      </p:sp>
      <p:sp>
        <p:nvSpPr>
          <p:cNvPr id="3" name="Título 2"/>
          <p:cNvSpPr>
            <a:spLocks noGrp="1"/>
          </p:cNvSpPr>
          <p:nvPr>
            <p:ph type="title"/>
          </p:nvPr>
        </p:nvSpPr>
        <p:spPr/>
        <p:txBody>
          <a:bodyPr/>
          <a:lstStyle/>
          <a:p>
            <a:r>
              <a:rPr lang="en-US" dirty="0" smtClean="0"/>
              <a:t>Global aerosol simulation</a:t>
            </a:r>
            <a:endParaRPr lang="en-US" dirty="0"/>
          </a:p>
        </p:txBody>
      </p:sp>
      <p:pic>
        <p:nvPicPr>
          <p:cNvPr id="5" name="aerosols-540-MASTER_hig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950" y="1062038"/>
            <a:ext cx="8928100" cy="5022850"/>
          </a:xfrm>
        </p:spPr>
      </p:pic>
      <p:sp>
        <p:nvSpPr>
          <p:cNvPr id="6" name="CuadroTexto 5"/>
          <p:cNvSpPr txBox="1"/>
          <p:nvPr/>
        </p:nvSpPr>
        <p:spPr>
          <a:xfrm>
            <a:off x="7020272" y="6381328"/>
            <a:ext cx="1656184" cy="288032"/>
          </a:xfrm>
          <a:prstGeom prst="rect">
            <a:avLst/>
          </a:prstGeom>
          <a:noFill/>
        </p:spPr>
        <p:txBody>
          <a:bodyPr wrap="square" rtlCol="0">
            <a:spAutoFit/>
          </a:bodyPr>
          <a:lstStyle/>
          <a:p>
            <a:r>
              <a:rPr lang="en-US" sz="1200" dirty="0" smtClean="0"/>
              <a:t>Source: NASA GSFC </a:t>
            </a:r>
            <a:endParaRPr lang="en-US" sz="1200" dirty="0"/>
          </a:p>
        </p:txBody>
      </p:sp>
    </p:spTree>
    <p:extLst>
      <p:ext uri="{BB962C8B-B14F-4D97-AF65-F5344CB8AC3E}">
        <p14:creationId xmlns:p14="http://schemas.microsoft.com/office/powerpoint/2010/main" val="3885057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4A490C5D-AEA8-4823-B9B3-806910A0ECF7}" type="slidenum">
              <a:rPr lang="es-ES" smtClean="0"/>
              <a:pPr/>
              <a:t>38</a:t>
            </a:fld>
            <a:endParaRPr lang="es-ES" dirty="0"/>
          </a:p>
        </p:txBody>
      </p:sp>
      <p:sp>
        <p:nvSpPr>
          <p:cNvPr id="3" name="Título 2"/>
          <p:cNvSpPr>
            <a:spLocks noGrp="1"/>
          </p:cNvSpPr>
          <p:nvPr>
            <p:ph type="title"/>
          </p:nvPr>
        </p:nvSpPr>
        <p:spPr/>
        <p:txBody>
          <a:bodyPr/>
          <a:lstStyle/>
          <a:p>
            <a:r>
              <a:rPr lang="en-US" dirty="0" smtClean="0"/>
              <a:t>Climate change simulations – EC-Earth</a:t>
            </a:r>
            <a:endParaRPr lang="en-US" dirty="0"/>
          </a:p>
        </p:txBody>
      </p:sp>
      <p:sp>
        <p:nvSpPr>
          <p:cNvPr id="6" name="Marcador de contenido 5"/>
          <p:cNvSpPr>
            <a:spLocks noGrp="1"/>
          </p:cNvSpPr>
          <p:nvPr>
            <p:ph idx="1"/>
          </p:nvPr>
        </p:nvSpPr>
        <p:spPr/>
        <p:txBody>
          <a:bodyPr/>
          <a:lstStyle/>
          <a:p>
            <a:endParaRPr lang="en-US"/>
          </a:p>
        </p:txBody>
      </p:sp>
    </p:spTree>
    <p:extLst>
      <p:ext uri="{BB962C8B-B14F-4D97-AF65-F5344CB8AC3E}">
        <p14:creationId xmlns:p14="http://schemas.microsoft.com/office/powerpoint/2010/main" val="33753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defRPr/>
            </a:pPr>
            <a:r>
              <a:rPr lang="en-US" dirty="0">
                <a:cs typeface="+mj-cs"/>
              </a:rPr>
              <a:t> </a:t>
            </a:r>
            <a:r>
              <a:rPr lang="en-US" sz="2400" dirty="0" smtClean="0">
                <a:cs typeface="+mj-cs"/>
              </a:rPr>
              <a:t>Mineral dust results</a:t>
            </a:r>
            <a:endParaRPr lang="en-US" sz="2400" dirty="0">
              <a:cs typeface="+mj-cs"/>
            </a:endParaRPr>
          </a:p>
        </p:txBody>
      </p:sp>
      <p:pic>
        <p:nvPicPr>
          <p:cNvPr id="31746" name="Picture 6" descr="2004030312_saha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13" y="4065588"/>
            <a:ext cx="3811587"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7" descr="FINALAOD_20040303_FULLDISK_DEMO_063"/>
          <p:cNvPicPr>
            <a:picLocks noChangeArrowheads="1"/>
          </p:cNvPicPr>
          <p:nvPr/>
        </p:nvPicPr>
        <p:blipFill>
          <a:blip r:embed="rId3" cstate="print">
            <a:extLst>
              <a:ext uri="{28A0092B-C50C-407E-A947-70E740481C1C}">
                <a14:useLocalDpi xmlns:a14="http://schemas.microsoft.com/office/drawing/2010/main" val="0"/>
              </a:ext>
            </a:extLst>
          </a:blip>
          <a:srcRect l="33694" t="10211" r="13741" b="51317"/>
          <a:stretch>
            <a:fillRect/>
          </a:stretch>
        </p:blipFill>
        <p:spPr bwMode="auto">
          <a:xfrm>
            <a:off x="4787900" y="2259013"/>
            <a:ext cx="1857375" cy="1482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8" descr="RGB_200403031200_GE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5" y="4065588"/>
            <a:ext cx="460692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0" name="Text Box 10"/>
          <p:cNvSpPr txBox="1">
            <a:spLocks noChangeArrowheads="1"/>
          </p:cNvSpPr>
          <p:nvPr/>
        </p:nvSpPr>
        <p:spPr bwMode="auto">
          <a:xfrm>
            <a:off x="4873625" y="1949450"/>
            <a:ext cx="1714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dirty="0">
                <a:cs typeface="+mn-cs"/>
              </a:rPr>
              <a:t>LDA </a:t>
            </a:r>
            <a:r>
              <a:rPr lang="es-ES_tradnl" dirty="0" err="1">
                <a:cs typeface="+mn-cs"/>
              </a:rPr>
              <a:t>SeaWiFS</a:t>
            </a:r>
            <a:r>
              <a:rPr lang="es-ES_tradnl" dirty="0">
                <a:cs typeface="+mn-cs"/>
              </a:rPr>
              <a:t> </a:t>
            </a:r>
            <a:r>
              <a:rPr lang="es-ES_tradnl" dirty="0" err="1">
                <a:cs typeface="+mn-cs"/>
              </a:rPr>
              <a:t>product</a:t>
            </a:r>
            <a:endParaRPr lang="es-ES" dirty="0">
              <a:cs typeface="+mn-cs"/>
            </a:endParaRPr>
          </a:p>
        </p:txBody>
      </p:sp>
      <p:pic>
        <p:nvPicPr>
          <p:cNvPr id="31750" name="Picture 13" descr="NMMBregconctune20040303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7025" y="1871663"/>
            <a:ext cx="24320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4" descr="NMMBmb95newAOD550_200403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881188"/>
            <a:ext cx="240347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descr="MODISdbterraAOD550_0403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2988" y="1881188"/>
            <a:ext cx="240347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5" name="Text Box 15"/>
          <p:cNvSpPr txBox="1">
            <a:spLocks noChangeArrowheads="1"/>
          </p:cNvSpPr>
          <p:nvPr/>
        </p:nvSpPr>
        <p:spPr bwMode="auto">
          <a:xfrm>
            <a:off x="401638" y="202565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400" b="1">
                <a:cs typeface="+mn-cs"/>
              </a:rPr>
              <a:t>a</a:t>
            </a:r>
          </a:p>
        </p:txBody>
      </p:sp>
      <p:sp>
        <p:nvSpPr>
          <p:cNvPr id="404496" name="Text Box 16"/>
          <p:cNvSpPr txBox="1">
            <a:spLocks noChangeArrowheads="1"/>
          </p:cNvSpPr>
          <p:nvPr/>
        </p:nvSpPr>
        <p:spPr bwMode="auto">
          <a:xfrm>
            <a:off x="2551113" y="202565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400" b="1">
                <a:cs typeface="+mn-cs"/>
              </a:rPr>
              <a:t>b</a:t>
            </a:r>
          </a:p>
        </p:txBody>
      </p:sp>
      <p:sp>
        <p:nvSpPr>
          <p:cNvPr id="404497" name="Text Box 17"/>
          <p:cNvSpPr txBox="1">
            <a:spLocks noChangeArrowheads="1"/>
          </p:cNvSpPr>
          <p:nvPr/>
        </p:nvSpPr>
        <p:spPr bwMode="auto">
          <a:xfrm>
            <a:off x="4787900" y="229235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400" b="1" dirty="0">
                <a:cs typeface="+mn-cs"/>
              </a:rPr>
              <a:t>c</a:t>
            </a:r>
          </a:p>
        </p:txBody>
      </p:sp>
      <p:sp>
        <p:nvSpPr>
          <p:cNvPr id="404498" name="Text Box 18"/>
          <p:cNvSpPr txBox="1">
            <a:spLocks noChangeArrowheads="1"/>
          </p:cNvSpPr>
          <p:nvPr/>
        </p:nvSpPr>
        <p:spPr bwMode="auto">
          <a:xfrm>
            <a:off x="534988" y="40973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400" b="1">
                <a:cs typeface="+mn-cs"/>
              </a:rPr>
              <a:t>e</a:t>
            </a:r>
          </a:p>
        </p:txBody>
      </p:sp>
      <p:sp>
        <p:nvSpPr>
          <p:cNvPr id="404499" name="Text Box 19"/>
          <p:cNvSpPr txBox="1">
            <a:spLocks noChangeArrowheads="1"/>
          </p:cNvSpPr>
          <p:nvPr/>
        </p:nvSpPr>
        <p:spPr bwMode="auto">
          <a:xfrm>
            <a:off x="4273550" y="4087813"/>
            <a:ext cx="24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400" b="1">
                <a:solidFill>
                  <a:schemeClr val="bg1"/>
                </a:solidFill>
                <a:cs typeface="+mn-cs"/>
              </a:rPr>
              <a:t>f</a:t>
            </a:r>
          </a:p>
        </p:txBody>
      </p:sp>
      <p:sp>
        <p:nvSpPr>
          <p:cNvPr id="404500" name="Text Box 20"/>
          <p:cNvSpPr txBox="1">
            <a:spLocks noChangeArrowheads="1"/>
          </p:cNvSpPr>
          <p:nvPr/>
        </p:nvSpPr>
        <p:spPr bwMode="auto">
          <a:xfrm>
            <a:off x="6877050" y="202565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sz="1400" b="1">
                <a:cs typeface="+mn-cs"/>
              </a:rPr>
              <a:t>d</a:t>
            </a:r>
          </a:p>
        </p:txBody>
      </p:sp>
      <p:sp>
        <p:nvSpPr>
          <p:cNvPr id="18" name="3 Marcador de pie de página"/>
          <p:cNvSpPr>
            <a:spLocks noGrp="1"/>
          </p:cNvSpPr>
          <p:nvPr>
            <p:ph type="ftr" sz="quarter" idx="4294967295"/>
          </p:nvPr>
        </p:nvSpPr>
        <p:spPr>
          <a:xfrm>
            <a:off x="166688" y="6556375"/>
            <a:ext cx="4003675" cy="260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smtClean="0"/>
              <a:t>Pérez et al., 2011; </a:t>
            </a:r>
            <a:r>
              <a:rPr lang="en-US" dirty="0" err="1" smtClean="0"/>
              <a:t>Haustein</a:t>
            </a:r>
            <a:r>
              <a:rPr lang="en-US" dirty="0" smtClean="0"/>
              <a:t> et al., 2012</a:t>
            </a:r>
          </a:p>
        </p:txBody>
      </p:sp>
      <p:sp>
        <p:nvSpPr>
          <p:cNvPr id="2" name="CuadroTexto 1"/>
          <p:cNvSpPr txBox="1"/>
          <p:nvPr/>
        </p:nvSpPr>
        <p:spPr>
          <a:xfrm>
            <a:off x="249238" y="839788"/>
            <a:ext cx="6146800" cy="99695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s-ES"/>
            </a:defPPr>
            <a:lvl1pPr marL="342900" indent="-342900">
              <a:spcBef>
                <a:spcPct val="20000"/>
              </a:spcBef>
              <a:buClr>
                <a:schemeClr val="accent2"/>
              </a:buClr>
              <a:buFont typeface="Arial" charset="0"/>
              <a:buChar char="●"/>
              <a:defRPr>
                <a:cs typeface="+mn-cs"/>
              </a:defRPr>
            </a:lvl1pPr>
            <a:lvl2pPr marL="800100" lvl="1" indent="-342900">
              <a:spcBef>
                <a:spcPct val="20000"/>
              </a:spcBef>
              <a:buClr>
                <a:schemeClr val="accent2"/>
              </a:buClr>
              <a:buFont typeface="Arial" charset="0"/>
              <a:buChar char="●"/>
              <a:defRPr sz="1600">
                <a:cs typeface="+mn-cs"/>
              </a:defRPr>
            </a:lvl2pPr>
          </a:lstStyle>
          <a:p>
            <a:pPr>
              <a:defRPr/>
            </a:pPr>
            <a:r>
              <a:rPr lang="en-US" sz="1600" dirty="0" smtClean="0"/>
              <a:t>Global and regional annual simulations evaluated with:</a:t>
            </a:r>
          </a:p>
          <a:p>
            <a:pPr lvl="1">
              <a:defRPr/>
            </a:pPr>
            <a:r>
              <a:rPr lang="en-US" dirty="0" err="1" smtClean="0"/>
              <a:t>Aeronet</a:t>
            </a:r>
            <a:r>
              <a:rPr lang="en-US" dirty="0" smtClean="0"/>
              <a:t> sun-photometer networks</a:t>
            </a:r>
          </a:p>
          <a:p>
            <a:pPr lvl="1">
              <a:defRPr/>
            </a:pPr>
            <a:r>
              <a:rPr lang="en-US" dirty="0" smtClean="0"/>
              <a:t>LIDAR vertical profiles</a:t>
            </a:r>
          </a:p>
        </p:txBody>
      </p:sp>
      <p:sp>
        <p:nvSpPr>
          <p:cNvPr id="19" name="Rectangle 20"/>
          <p:cNvSpPr>
            <a:spLocks noChangeArrowheads="1"/>
          </p:cNvSpPr>
          <p:nvPr/>
        </p:nvSpPr>
        <p:spPr bwMode="auto">
          <a:xfrm>
            <a:off x="5187950" y="977900"/>
            <a:ext cx="432117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800100" lvl="1" indent="-342900">
              <a:spcBef>
                <a:spcPct val="20000"/>
              </a:spcBef>
              <a:buClr>
                <a:schemeClr val="accent2"/>
              </a:buClr>
              <a:buFont typeface="Arial" charset="0"/>
              <a:buChar char="●"/>
              <a:defRPr/>
            </a:pPr>
            <a:r>
              <a:rPr lang="es-ES" sz="1600" dirty="0" err="1">
                <a:cs typeface="+mn-cs"/>
              </a:rPr>
              <a:t>Several</a:t>
            </a:r>
            <a:r>
              <a:rPr lang="es-ES" sz="1600" dirty="0">
                <a:cs typeface="+mn-cs"/>
              </a:rPr>
              <a:t> </a:t>
            </a:r>
            <a:r>
              <a:rPr lang="es-ES" sz="1600" dirty="0" err="1">
                <a:cs typeface="+mn-cs"/>
              </a:rPr>
              <a:t>satellite</a:t>
            </a:r>
            <a:r>
              <a:rPr lang="es-ES" sz="1600" dirty="0">
                <a:cs typeface="+mn-cs"/>
              </a:rPr>
              <a:t> </a:t>
            </a:r>
            <a:r>
              <a:rPr lang="es-ES" sz="1600" dirty="0" err="1">
                <a:cs typeface="+mn-cs"/>
              </a:rPr>
              <a:t>products</a:t>
            </a:r>
            <a:endParaRPr lang="es-ES" sz="1600" dirty="0">
              <a:cs typeface="+mn-cs"/>
            </a:endParaRPr>
          </a:p>
          <a:p>
            <a:pPr marL="800100" lvl="1" indent="-342900">
              <a:spcBef>
                <a:spcPct val="20000"/>
              </a:spcBef>
              <a:buClr>
                <a:schemeClr val="accent2"/>
              </a:buClr>
              <a:buFont typeface="Arial" charset="0"/>
              <a:buChar char="●"/>
              <a:defRPr/>
            </a:pPr>
            <a:r>
              <a:rPr lang="es-ES" sz="1600" dirty="0" err="1">
                <a:cs typeface="+mn-cs"/>
              </a:rPr>
              <a:t>Surface</a:t>
            </a:r>
            <a:r>
              <a:rPr lang="es-ES" sz="1600" dirty="0">
                <a:cs typeface="+mn-cs"/>
              </a:rPr>
              <a:t> </a:t>
            </a:r>
            <a:r>
              <a:rPr lang="es-ES" sz="1600" dirty="0" err="1">
                <a:cs typeface="+mn-cs"/>
              </a:rPr>
              <a:t>concentrations</a:t>
            </a:r>
            <a:endParaRPr lang="es-ES" sz="1600" dirty="0">
              <a:cs typeface="+mn-cs"/>
            </a:endParaRPr>
          </a:p>
          <a:p>
            <a:pPr marL="800100" lvl="1" indent="-342900">
              <a:spcBef>
                <a:spcPct val="20000"/>
              </a:spcBef>
              <a:buClr>
                <a:schemeClr val="accent2"/>
              </a:buClr>
              <a:buFont typeface="Arial" charset="0"/>
              <a:buChar char="●"/>
              <a:defRPr/>
            </a:pPr>
            <a:r>
              <a:rPr lang="es-ES" sz="1600" dirty="0" err="1">
                <a:cs typeface="+mn-cs"/>
              </a:rPr>
              <a:t>Emission</a:t>
            </a:r>
            <a:r>
              <a:rPr lang="es-ES" sz="1600" dirty="0">
                <a:cs typeface="+mn-cs"/>
              </a:rPr>
              <a:t> and </a:t>
            </a:r>
            <a:r>
              <a:rPr lang="es-ES" sz="1600" dirty="0" err="1">
                <a:cs typeface="+mn-cs"/>
              </a:rPr>
              <a:t>deposition</a:t>
            </a:r>
            <a:r>
              <a:rPr lang="es-ES" sz="1600" dirty="0">
                <a:cs typeface="+mn-cs"/>
              </a:rPr>
              <a:t> </a:t>
            </a:r>
            <a:r>
              <a:rPr lang="es-ES" sz="1600" dirty="0" err="1">
                <a:cs typeface="+mn-cs"/>
              </a:rPr>
              <a:t>fluxes</a:t>
            </a:r>
            <a:endParaRPr lang="es-ES" sz="1600" dirty="0">
              <a:cs typeface="+mn-cs"/>
            </a:endParaRPr>
          </a:p>
          <a:p>
            <a:pPr marL="342900" indent="-342900">
              <a:spcBef>
                <a:spcPct val="20000"/>
              </a:spcBef>
              <a:buClr>
                <a:schemeClr val="accent2"/>
              </a:buClr>
              <a:buFont typeface="Arial" charset="0"/>
              <a:buChar char="●"/>
              <a:defRPr/>
            </a:pPr>
            <a:endParaRPr lang="es-ES" dirty="0">
              <a:cs typeface="+mn-cs"/>
            </a:endParaRPr>
          </a:p>
          <a:p>
            <a:pPr marL="342900" indent="-342900">
              <a:lnSpc>
                <a:spcPct val="80000"/>
              </a:lnSpc>
              <a:spcBef>
                <a:spcPct val="20000"/>
              </a:spcBef>
              <a:buClr>
                <a:schemeClr val="accent2"/>
              </a:buClr>
              <a:buFont typeface="Arial" charset="0"/>
              <a:buChar char="●"/>
              <a:defRPr/>
            </a:pPr>
            <a:endParaRPr lang="es-ES" dirty="0">
              <a:cs typeface="+mn-cs"/>
            </a:endParaRPr>
          </a:p>
        </p:txBody>
      </p:sp>
    </p:spTree>
    <p:extLst>
      <p:ext uri="{BB962C8B-B14F-4D97-AF65-F5344CB8AC3E}">
        <p14:creationId xmlns:p14="http://schemas.microsoft.com/office/powerpoint/2010/main" val="4256070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5"/>
          <p:cNvSpPr>
            <a:spLocks noGrp="1"/>
          </p:cNvSpPr>
          <p:nvPr>
            <p:ph type="sldNum" sz="quarter" idx="4294967295"/>
          </p:nvPr>
        </p:nvSpPr>
        <p:spPr bwMode="auto">
          <a:xfrm>
            <a:off x="8604250" y="6357938"/>
            <a:ext cx="442913" cy="412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5F95DB-C84A-6F4A-911A-2E8D148CCE26}" type="slidenum">
              <a:rPr lang="en-US" sz="1100">
                <a:solidFill>
                  <a:srgbClr val="004990"/>
                </a:solidFill>
              </a:rPr>
              <a:pPr eaLnBrk="1" hangingPunct="1"/>
              <a:t>4</a:t>
            </a:fld>
            <a:endParaRPr lang="en-US" sz="1100">
              <a:solidFill>
                <a:srgbClr val="004990"/>
              </a:solidFill>
            </a:endParaRPr>
          </a:p>
        </p:txBody>
      </p:sp>
      <p:sp>
        <p:nvSpPr>
          <p:cNvPr id="44034" name="Rectangle 2"/>
          <p:cNvSpPr>
            <a:spLocks noGrp="1" noChangeArrowheads="1"/>
          </p:cNvSpPr>
          <p:nvPr>
            <p:ph type="title" idx="4294967295"/>
          </p:nvPr>
        </p:nvSpPr>
        <p:spPr>
          <a:xfrm>
            <a:off x="0" y="115888"/>
            <a:ext cx="8864600" cy="712787"/>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smtClean="0">
                <a:latin typeface="Arial" charset="0"/>
                <a:ea typeface="SimSun" charset="0"/>
                <a:cs typeface="SimSun" charset="0"/>
              </a:rPr>
              <a:t>BSC Current </a:t>
            </a:r>
            <a:r>
              <a:rPr lang="en-US" sz="2400" dirty="0">
                <a:latin typeface="Arial" charset="0"/>
                <a:ea typeface="SimSun" charset="0"/>
                <a:cs typeface="SimSun" charset="0"/>
              </a:rPr>
              <a:t>Resources</a:t>
            </a: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146175"/>
            <a:ext cx="2935287"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4036" name="Rectangle 5"/>
          <p:cNvSpPr>
            <a:spLocks noChangeArrowheads="1"/>
          </p:cNvSpPr>
          <p:nvPr/>
        </p:nvSpPr>
        <p:spPr bwMode="auto">
          <a:xfrm>
            <a:off x="179388" y="955675"/>
            <a:ext cx="4835525" cy="8969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defTabSz="449263">
              <a:spcBef>
                <a:spcPts val="500"/>
              </a:spcBef>
              <a:buClr>
                <a:srgbClr val="333399"/>
              </a:buClr>
              <a:buSzPct val="100000"/>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000" dirty="0" err="1">
                <a:solidFill>
                  <a:srgbClr val="000000"/>
                </a:solidFill>
              </a:rPr>
              <a:t>MareNostrum</a:t>
            </a:r>
            <a:r>
              <a:rPr lang="en-US" sz="2000" dirty="0">
                <a:solidFill>
                  <a:srgbClr val="000000"/>
                </a:solidFill>
              </a:rPr>
              <a:t> </a:t>
            </a:r>
            <a:r>
              <a:rPr lang="en-US" sz="2000" baseline="-25000" dirty="0" smtClean="0">
                <a:solidFill>
                  <a:srgbClr val="000000"/>
                </a:solidFill>
              </a:rPr>
              <a:t>2013</a:t>
            </a:r>
            <a:endParaRPr lang="en-US" sz="2000" baseline="-25000" dirty="0">
              <a:solidFill>
                <a:srgbClr val="000000"/>
              </a:solidFill>
            </a:endParaRPr>
          </a:p>
          <a:p>
            <a:pPr marL="738188" lvl="1" indent="-280988" defTabSz="449263">
              <a:spcBef>
                <a:spcPts val="500"/>
              </a:spcBef>
              <a:buClr>
                <a:srgbClr val="333399"/>
              </a:buClr>
              <a:buSzPct val="100000"/>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000" dirty="0" smtClean="0">
                <a:solidFill>
                  <a:srgbClr val="FF3300"/>
                </a:solidFill>
              </a:rPr>
              <a:t>48448</a:t>
            </a:r>
            <a:r>
              <a:rPr lang="en-US" sz="2000" dirty="0" smtClean="0">
                <a:solidFill>
                  <a:srgbClr val="000000"/>
                </a:solidFill>
              </a:rPr>
              <a:t> Intel </a:t>
            </a:r>
            <a:r>
              <a:rPr lang="en-US" sz="2000" dirty="0" err="1" smtClean="0">
                <a:solidFill>
                  <a:srgbClr val="000000"/>
                </a:solidFill>
              </a:rPr>
              <a:t>SandyBridge</a:t>
            </a:r>
            <a:r>
              <a:rPr lang="en-US" sz="2000" dirty="0" smtClean="0">
                <a:solidFill>
                  <a:srgbClr val="000000"/>
                </a:solidFill>
              </a:rPr>
              <a:t>-EP </a:t>
            </a:r>
            <a:r>
              <a:rPr lang="en-US" sz="2000" dirty="0">
                <a:solidFill>
                  <a:srgbClr val="000000"/>
                </a:solidFill>
              </a:rPr>
              <a:t>cores</a:t>
            </a:r>
          </a:p>
          <a:p>
            <a:pPr marL="738188" lvl="1" indent="-280988" defTabSz="449263">
              <a:spcBef>
                <a:spcPts val="500"/>
              </a:spcBef>
              <a:buClr>
                <a:srgbClr val="333399"/>
              </a:buClr>
              <a:buSzPct val="100000"/>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000" dirty="0">
                <a:solidFill>
                  <a:srgbClr val="000000"/>
                </a:solidFill>
              </a:rPr>
              <a:t>1</a:t>
            </a:r>
            <a:r>
              <a:rPr lang="en-US" sz="2000" dirty="0" smtClean="0">
                <a:solidFill>
                  <a:srgbClr val="000000"/>
                </a:solidFill>
              </a:rPr>
              <a:t> </a:t>
            </a:r>
            <a:r>
              <a:rPr lang="en-US" sz="2000" dirty="0" err="1" smtClean="0">
                <a:solidFill>
                  <a:srgbClr val="000000"/>
                </a:solidFill>
              </a:rPr>
              <a:t>PFlops</a:t>
            </a:r>
            <a:endParaRPr lang="en-US" sz="2000" dirty="0">
              <a:solidFill>
                <a:srgbClr val="000000"/>
              </a:solidFill>
            </a:endParaRPr>
          </a:p>
        </p:txBody>
      </p:sp>
      <p:sp>
        <p:nvSpPr>
          <p:cNvPr id="32773" name="Rectangle 3"/>
          <p:cNvSpPr>
            <a:spLocks noChangeAspect="1" noChangeArrowheads="1"/>
          </p:cNvSpPr>
          <p:nvPr/>
        </p:nvSpPr>
        <p:spPr bwMode="auto">
          <a:xfrm>
            <a:off x="179388" y="2574925"/>
            <a:ext cx="82296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64284" tIns="32142" rIns="64284" bIns="32142"/>
          <a:lstStyle/>
          <a:p>
            <a:pPr marL="338138" indent="-338138" defTabSz="449263">
              <a:spcBef>
                <a:spcPts val="500"/>
              </a:spcBef>
              <a:buClr>
                <a:srgbClr val="333399"/>
              </a:buClr>
              <a:buSzPct val="100000"/>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000" dirty="0" err="1">
                <a:solidFill>
                  <a:srgbClr val="000000"/>
                </a:solidFill>
                <a:latin typeface="Arial" pitchFamily="34" charset="0"/>
                <a:ea typeface="ＭＳ Ｐゴシック" pitchFamily="34" charset="-128"/>
                <a:cs typeface="+mn-cs"/>
              </a:rPr>
              <a:t>MinoTauro</a:t>
            </a:r>
            <a:r>
              <a:rPr lang="en-US" sz="2000" dirty="0">
                <a:solidFill>
                  <a:srgbClr val="000000"/>
                </a:solidFill>
                <a:latin typeface="Arial" pitchFamily="34" charset="0"/>
                <a:ea typeface="ＭＳ Ｐゴシック" pitchFamily="34" charset="-128"/>
                <a:cs typeface="+mn-cs"/>
              </a:rPr>
              <a:t> 2011 </a:t>
            </a:r>
          </a:p>
          <a:p>
            <a:pPr marL="738188" lvl="1" indent="-280988" defTabSz="449263">
              <a:spcBef>
                <a:spcPts val="500"/>
              </a:spcBef>
              <a:buClr>
                <a:srgbClr val="333399"/>
              </a:buClr>
              <a:buSzPct val="100000"/>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000" dirty="0">
                <a:solidFill>
                  <a:srgbClr val="FF3300"/>
                </a:solidFill>
                <a:latin typeface="Arial" pitchFamily="34" charset="0"/>
                <a:ea typeface="ＭＳ Ｐゴシック" pitchFamily="34" charset="-128"/>
                <a:cs typeface="+mn-cs"/>
              </a:rPr>
              <a:t>128 </a:t>
            </a:r>
            <a:r>
              <a:rPr lang="en-US" sz="2000" dirty="0">
                <a:latin typeface="Arial" pitchFamily="34" charset="0"/>
                <a:ea typeface="ＭＳ Ｐゴシック" pitchFamily="34" charset="-128"/>
                <a:cs typeface="+mn-cs"/>
              </a:rPr>
              <a:t>compute nodes</a:t>
            </a:r>
          </a:p>
          <a:p>
            <a:pPr marL="738188" lvl="1" indent="-280988" defTabSz="449263">
              <a:spcBef>
                <a:spcPts val="500"/>
              </a:spcBef>
              <a:buClr>
                <a:srgbClr val="333399"/>
              </a:buClr>
              <a:buSzPct val="100000"/>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000" dirty="0">
                <a:latin typeface="Arial" pitchFamily="34" charset="0"/>
                <a:ea typeface="ＭＳ Ｐゴシック" pitchFamily="34" charset="-128"/>
                <a:cs typeface="+mn-cs"/>
              </a:rPr>
              <a:t>182 </a:t>
            </a:r>
            <a:r>
              <a:rPr lang="en-US" sz="2000" dirty="0" err="1">
                <a:latin typeface="Arial" pitchFamily="34" charset="0"/>
                <a:ea typeface="ＭＳ Ｐゴシック" pitchFamily="34" charset="-128"/>
                <a:cs typeface="+mn-cs"/>
              </a:rPr>
              <a:t>TFlops</a:t>
            </a:r>
            <a:r>
              <a:rPr lang="en-US" sz="2000" dirty="0">
                <a:latin typeface="Arial" pitchFamily="34" charset="0"/>
                <a:ea typeface="ＭＳ Ｐゴシック" pitchFamily="34" charset="-128"/>
                <a:cs typeface="+mn-cs"/>
              </a:rPr>
              <a:t> </a:t>
            </a:r>
          </a:p>
        </p:txBody>
      </p:sp>
      <p:pic>
        <p:nvPicPr>
          <p:cNvPr id="44038" name="Imagen 4" descr="DSC_003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8263" y="4027488"/>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0"/>
          <p:cNvSpPr txBox="1">
            <a:spLocks noChangeArrowheads="1"/>
          </p:cNvSpPr>
          <p:nvPr/>
        </p:nvSpPr>
        <p:spPr bwMode="auto">
          <a:xfrm>
            <a:off x="3492500" y="4067175"/>
            <a:ext cx="3959225" cy="223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1363" indent="-284163"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marL="338138" indent="-338138" eaLnBrk="1" hangingPunct="1">
              <a:spcBef>
                <a:spcPts val="500"/>
              </a:spcBef>
              <a:buClr>
                <a:srgbClr val="333399"/>
              </a:buClr>
              <a:buSzPct val="100000"/>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000" dirty="0">
                <a:solidFill>
                  <a:srgbClr val="000000"/>
                </a:solidFill>
                <a:ea typeface="ＭＳ Ｐゴシック" pitchFamily="34" charset="-128"/>
                <a:cs typeface="+mn-cs"/>
              </a:rPr>
              <a:t> HPC Storage and Backup:</a:t>
            </a:r>
          </a:p>
          <a:p>
            <a:pPr eaLnBrk="1" hangingPunct="1">
              <a:buClr>
                <a:srgbClr val="000000"/>
              </a:buClr>
              <a:buSzPct val="100000"/>
              <a:buFont typeface="Times New Roman" pitchFamily="18" charset="0"/>
              <a:buChar char="•"/>
              <a:defRPr/>
            </a:pPr>
            <a:endParaRPr lang="en-US" sz="2000" dirty="0" smtClean="0">
              <a:solidFill>
                <a:srgbClr val="000000"/>
              </a:solidFill>
              <a:ea typeface="MS PGothic" pitchFamily="34" charset="-128"/>
              <a:cs typeface="Arial" pitchFamily="34" charset="0"/>
            </a:endParaRPr>
          </a:p>
          <a:p>
            <a:pPr marL="738188" lvl="1" indent="-280988" eaLnBrk="1" hangingPunct="1">
              <a:spcBef>
                <a:spcPts val="500"/>
              </a:spcBef>
              <a:buClr>
                <a:srgbClr val="333399"/>
              </a:buClr>
              <a:buSzPct val="100000"/>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000" dirty="0">
                <a:solidFill>
                  <a:srgbClr val="FF3300"/>
                </a:solidFill>
                <a:ea typeface="ＭＳ Ｐゴシック" pitchFamily="34" charset="-128"/>
                <a:cs typeface="+mn-cs"/>
              </a:rPr>
              <a:t>2.5 PB </a:t>
            </a:r>
            <a:r>
              <a:rPr lang="en-US" sz="2000" dirty="0">
                <a:ea typeface="ＭＳ Ｐゴシック" pitchFamily="34" charset="-128"/>
                <a:cs typeface="+mn-cs"/>
              </a:rPr>
              <a:t>disk</a:t>
            </a:r>
          </a:p>
          <a:p>
            <a:pPr marL="738188" lvl="1" indent="-280988" eaLnBrk="1" hangingPunct="1">
              <a:spcBef>
                <a:spcPts val="500"/>
              </a:spcBef>
              <a:buClr>
                <a:srgbClr val="333399"/>
              </a:buClr>
              <a:buSzPct val="100000"/>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000" dirty="0">
                <a:solidFill>
                  <a:srgbClr val="FF3300"/>
                </a:solidFill>
                <a:ea typeface="ＭＳ Ｐゴシック" pitchFamily="34" charset="-128"/>
                <a:cs typeface="+mn-cs"/>
              </a:rPr>
              <a:t>6.0 PB </a:t>
            </a:r>
            <a:r>
              <a:rPr lang="en-US" sz="2000" dirty="0">
                <a:ea typeface="ＭＳ Ｐゴシック" pitchFamily="34" charset="-128"/>
                <a:cs typeface="+mn-cs"/>
              </a:rPr>
              <a:t>tapes Robot</a:t>
            </a:r>
          </a:p>
          <a:p>
            <a:pPr eaLnBrk="1" hangingPunct="1">
              <a:buClr>
                <a:srgbClr val="000000"/>
              </a:buClr>
              <a:buSzPct val="100000"/>
              <a:buFont typeface="Times New Roman" pitchFamily="18" charset="0"/>
              <a:buChar char="•"/>
              <a:defRPr/>
            </a:pPr>
            <a:endParaRPr lang="en-US" sz="2000" dirty="0" smtClean="0">
              <a:solidFill>
                <a:srgbClr val="000000"/>
              </a:solidFill>
              <a:ea typeface="MS PGothic" pitchFamily="34" charset="-128"/>
              <a:cs typeface="Arial" pitchFamily="34" charset="0"/>
            </a:endParaRPr>
          </a:p>
          <a:p>
            <a:pPr eaLnBrk="1" hangingPunct="1">
              <a:buClr>
                <a:srgbClr val="000000"/>
              </a:buClr>
              <a:buSzPct val="100000"/>
              <a:buFont typeface="Times New Roman" pitchFamily="18" charset="0"/>
              <a:buChar char="•"/>
              <a:defRPr/>
            </a:pPr>
            <a:endParaRPr lang="en-US" sz="2000" dirty="0" smtClean="0">
              <a:solidFill>
                <a:srgbClr val="000000"/>
              </a:solidFill>
              <a:ea typeface="MS PGothic" pitchFamily="34" charset="-128"/>
              <a:cs typeface="Arial" pitchFamily="34" charset="0"/>
            </a:endParaRPr>
          </a:p>
        </p:txBody>
      </p:sp>
      <p:pic>
        <p:nvPicPr>
          <p:cNvPr id="44040"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5338" y="4265613"/>
            <a:ext cx="184626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Imagen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852613"/>
            <a:ext cx="20177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53371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Agrupar 5"/>
          <p:cNvGrpSpPr>
            <a:grpSpLocks/>
          </p:cNvGrpSpPr>
          <p:nvPr/>
        </p:nvGrpSpPr>
        <p:grpSpPr bwMode="auto">
          <a:xfrm>
            <a:off x="862013" y="0"/>
            <a:ext cx="8281987" cy="6659563"/>
            <a:chOff x="0" y="0"/>
            <a:chExt cx="7767652" cy="6245828"/>
          </a:xfrm>
        </p:grpSpPr>
        <p:pic>
          <p:nvPicPr>
            <p:cNvPr id="32773"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756312" cy="469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655183"/>
              <a:ext cx="7767652" cy="159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ítulo 6"/>
          <p:cNvSpPr>
            <a:spLocks noGrp="1"/>
          </p:cNvSpPr>
          <p:nvPr>
            <p:ph type="title"/>
          </p:nvPr>
        </p:nvSpPr>
        <p:spPr/>
        <p:txBody>
          <a:bodyPr/>
          <a:lstStyle/>
          <a:p>
            <a:pPr eaLnBrk="1" hangingPunct="1">
              <a:defRPr/>
            </a:pPr>
            <a:endParaRPr lang="en-US">
              <a:cs typeface="+mj-cs"/>
            </a:endParaRPr>
          </a:p>
        </p:txBody>
      </p:sp>
      <p:sp>
        <p:nvSpPr>
          <p:cNvPr id="5" name="3 Marcador de pie de página"/>
          <p:cNvSpPr>
            <a:spLocks noGrp="1"/>
          </p:cNvSpPr>
          <p:nvPr>
            <p:ph type="ftr" sz="quarter" idx="4294967295"/>
          </p:nvPr>
        </p:nvSpPr>
        <p:spPr>
          <a:xfrm>
            <a:off x="166688" y="6556375"/>
            <a:ext cx="4003675" cy="260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smtClean="0"/>
              <a:t>Pérez et al., 2011 – ACP</a:t>
            </a:r>
          </a:p>
        </p:txBody>
      </p:sp>
      <p:sp>
        <p:nvSpPr>
          <p:cNvPr id="32772" name="CuadroTexto 1"/>
          <p:cNvSpPr txBox="1">
            <a:spLocks noChangeArrowheads="1"/>
          </p:cNvSpPr>
          <p:nvPr/>
        </p:nvSpPr>
        <p:spPr bwMode="auto">
          <a:xfrm>
            <a:off x="1962150" y="6334125"/>
            <a:ext cx="67230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800"/>
              <a:t>Aerosol optical depth on an annual cycle</a:t>
            </a:r>
          </a:p>
        </p:txBody>
      </p:sp>
    </p:spTree>
    <p:extLst>
      <p:ext uri="{BB962C8B-B14F-4D97-AF65-F5344CB8AC3E}">
        <p14:creationId xmlns:p14="http://schemas.microsoft.com/office/powerpoint/2010/main" val="56335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27384"/>
            <a:ext cx="8928992" cy="576064"/>
          </a:xfrm>
        </p:spPr>
        <p:txBody>
          <a:bodyPr/>
          <a:lstStyle/>
          <a:p>
            <a:pPr eaLnBrk="1" hangingPunct="1">
              <a:defRPr/>
            </a:pPr>
            <a:r>
              <a:rPr lang="en-US" dirty="0" smtClean="0">
                <a:cs typeface="+mj-cs"/>
              </a:rPr>
              <a:t>Sea-salt results</a:t>
            </a:r>
          </a:p>
        </p:txBody>
      </p:sp>
      <p:pic>
        <p:nvPicPr>
          <p:cNvPr id="3481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73100"/>
            <a:ext cx="914400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pie de página"/>
          <p:cNvSpPr>
            <a:spLocks noGrp="1"/>
          </p:cNvSpPr>
          <p:nvPr>
            <p:ph type="ftr" sz="quarter" idx="4294967295"/>
          </p:nvPr>
        </p:nvSpPr>
        <p:spPr>
          <a:xfrm>
            <a:off x="166688" y="6556375"/>
            <a:ext cx="4003675" cy="260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err="1" smtClean="0"/>
              <a:t>Spada</a:t>
            </a:r>
            <a:r>
              <a:rPr lang="en-US" dirty="0" smtClean="0"/>
              <a:t> et al., 2012 – in preparation</a:t>
            </a:r>
          </a:p>
        </p:txBody>
      </p:sp>
    </p:spTree>
    <p:extLst>
      <p:ext uri="{BB962C8B-B14F-4D97-AF65-F5344CB8AC3E}">
        <p14:creationId xmlns:p14="http://schemas.microsoft.com/office/powerpoint/2010/main" val="2383927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r>
              <a:rPr lang="en-US" dirty="0" smtClean="0">
                <a:cs typeface="+mj-cs"/>
              </a:rPr>
              <a:t>Gas phase results</a:t>
            </a:r>
          </a:p>
        </p:txBody>
      </p:sp>
      <p:pic>
        <p:nvPicPr>
          <p:cNvPr id="3584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3670300"/>
            <a:ext cx="4303713"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3656013"/>
            <a:ext cx="45243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Imagen 3" descr="totalozone_du_2004100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063" y="762000"/>
            <a:ext cx="40386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agen 4" descr="IM_ozgbl_epc_200410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43388" y="742950"/>
            <a:ext cx="491013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Marcador de pie de página"/>
          <p:cNvSpPr>
            <a:spLocks noGrp="1"/>
          </p:cNvSpPr>
          <p:nvPr>
            <p:ph type="ftr" sz="quarter" idx="4294967295"/>
          </p:nvPr>
        </p:nvSpPr>
        <p:spPr>
          <a:xfrm>
            <a:off x="79375" y="6565900"/>
            <a:ext cx="4003675" cy="260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smtClean="0"/>
              <a:t>Jorba et al., 2012 – JGR</a:t>
            </a:r>
          </a:p>
        </p:txBody>
      </p:sp>
    </p:spTree>
    <p:extLst>
      <p:ext uri="{BB962C8B-B14F-4D97-AF65-F5344CB8AC3E}">
        <p14:creationId xmlns:p14="http://schemas.microsoft.com/office/powerpoint/2010/main" val="75987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Thank you!</a:t>
            </a:r>
            <a:endParaRPr lang="en-US" dirty="0"/>
          </a:p>
        </p:txBody>
      </p:sp>
      <p:sp>
        <p:nvSpPr>
          <p:cNvPr id="6" name="Subtitle 5"/>
          <p:cNvSpPr>
            <a:spLocks noGrp="1"/>
          </p:cNvSpPr>
          <p:nvPr>
            <p:ph type="subTitle" idx="1"/>
          </p:nvPr>
        </p:nvSpPr>
        <p:spPr/>
        <p:txBody>
          <a:bodyPr>
            <a:normAutofit fontScale="70000" lnSpcReduction="20000"/>
          </a:bodyPr>
          <a:lstStyle/>
          <a:p>
            <a:r>
              <a:rPr lang="en-US" dirty="0" smtClean="0"/>
              <a:t>For further information please contact</a:t>
            </a:r>
          </a:p>
          <a:p>
            <a:r>
              <a:rPr lang="en-US" dirty="0" err="1" smtClean="0"/>
              <a:t>oriol.jorba@bsc.es</a:t>
            </a:r>
            <a:endParaRPr lang="en-US" dirty="0" smtClean="0"/>
          </a:p>
          <a:p>
            <a:r>
              <a:rPr lang="en-US" dirty="0" err="1" smtClean="0"/>
              <a:t>kim.serradell@bsc.es</a:t>
            </a:r>
            <a:endParaRPr lang="en-US" dirty="0"/>
          </a:p>
        </p:txBody>
      </p:sp>
      <p:sp>
        <p:nvSpPr>
          <p:cNvPr id="2" name="Slide Number Placeholder 1"/>
          <p:cNvSpPr>
            <a:spLocks noGrp="1"/>
          </p:cNvSpPr>
          <p:nvPr>
            <p:ph type="sldNum" sz="quarter" idx="4294967295"/>
          </p:nvPr>
        </p:nvSpPr>
        <p:spPr>
          <a:xfrm>
            <a:off x="8701088" y="6357938"/>
            <a:ext cx="442912" cy="412750"/>
          </a:xfrm>
        </p:spPr>
        <p:txBody>
          <a:bodyPr/>
          <a:lstStyle/>
          <a:p>
            <a:fld id="{4A490C5D-AEA8-4823-B9B3-806910A0ECF7}" type="slidenum">
              <a:rPr lang="es-ES" smtClean="0"/>
              <a:pPr/>
              <a:t>43</a:t>
            </a:fld>
            <a:endParaRPr lang="es-ES" dirty="0"/>
          </a:p>
        </p:txBody>
      </p:sp>
    </p:spTree>
    <p:extLst>
      <p:ext uri="{BB962C8B-B14F-4D97-AF65-F5344CB8AC3E}">
        <p14:creationId xmlns:p14="http://schemas.microsoft.com/office/powerpoint/2010/main" val="3122415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5"/>
          <p:cNvSpPr>
            <a:spLocks noGrp="1"/>
          </p:cNvSpPr>
          <p:nvPr>
            <p:ph type="sldNum" sz="quarter" idx="4294967295"/>
          </p:nvPr>
        </p:nvSpPr>
        <p:spPr bwMode="auto">
          <a:xfrm>
            <a:off x="8604250" y="6357938"/>
            <a:ext cx="442913" cy="412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928CC2-75E3-2B47-A97C-5E57F1910EE5}" type="slidenum">
              <a:rPr lang="en-US" sz="1100">
                <a:solidFill>
                  <a:srgbClr val="004990"/>
                </a:solidFill>
              </a:rPr>
              <a:pPr eaLnBrk="1" hangingPunct="1"/>
              <a:t>5</a:t>
            </a:fld>
            <a:endParaRPr lang="en-US" sz="1100">
              <a:solidFill>
                <a:srgbClr val="004990"/>
              </a:solidFill>
            </a:endParaRPr>
          </a:p>
        </p:txBody>
      </p:sp>
      <p:sp>
        <p:nvSpPr>
          <p:cNvPr id="48130" name="Rectangle 14"/>
          <p:cNvSpPr>
            <a:spLocks noGrp="1" noChangeArrowheads="1"/>
          </p:cNvSpPr>
          <p:nvPr>
            <p:ph type="title" idx="4294967295"/>
          </p:nvPr>
        </p:nvSpPr>
        <p:spPr>
          <a:xfrm>
            <a:off x="0" y="0"/>
            <a:ext cx="9144000" cy="792163"/>
          </a:xfrm>
        </p:spPr>
        <p:txBody>
          <a:bodyPr rIns="39199"/>
          <a:lstStyle/>
          <a:p>
            <a:pPr marL="55563"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a:latin typeface="Arial" charset="0"/>
                <a:ea typeface="SimSun" charset="0"/>
                <a:cs typeface="SimSun" charset="0"/>
              </a:rPr>
              <a:t>BSC in Spain</a:t>
            </a:r>
          </a:p>
        </p:txBody>
      </p:sp>
      <p:grpSp>
        <p:nvGrpSpPr>
          <p:cNvPr id="48131" name="Group 11"/>
          <p:cNvGrpSpPr>
            <a:grpSpLocks/>
          </p:cNvGrpSpPr>
          <p:nvPr/>
        </p:nvGrpSpPr>
        <p:grpSpPr bwMode="auto">
          <a:xfrm>
            <a:off x="0" y="908050"/>
            <a:ext cx="1116013" cy="792163"/>
            <a:chOff x="0" y="0"/>
            <a:chExt cx="588" cy="368"/>
          </a:xfrm>
        </p:grpSpPr>
        <p:sp>
          <p:nvSpPr>
            <p:cNvPr id="48149" name="Rectangle 12"/>
            <p:cNvSpPr>
              <a:spLocks/>
            </p:cNvSpPr>
            <p:nvPr/>
          </p:nvSpPr>
          <p:spPr bwMode="auto">
            <a:xfrm>
              <a:off x="0" y="0"/>
              <a:ext cx="588" cy="368"/>
            </a:xfrm>
            <a:prstGeom prst="rect">
              <a:avLst/>
            </a:prstGeom>
            <a:solidFill>
              <a:srgbClr val="FFFFFF"/>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pic>
          <p:nvPicPr>
            <p:cNvPr id="4815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grpSp>
      <p:pic>
        <p:nvPicPr>
          <p:cNvPr id="48132" name="Pictur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908050"/>
            <a:ext cx="727233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48133" name="Picture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133600"/>
            <a:ext cx="15144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48134" name="Picture 1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2133600"/>
            <a:ext cx="92868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48135" name="Picture 1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3716338"/>
            <a:ext cx="893762"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48136" name="Picture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4797425"/>
            <a:ext cx="12350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48137" name="Picture 2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4025" y="3860800"/>
            <a:ext cx="9953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48138" name="Picture 2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175" y="908050"/>
            <a:ext cx="8778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48139" name="Picture 2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113" y="5229225"/>
            <a:ext cx="8715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48140" name="Rectangle 23"/>
          <p:cNvSpPr>
            <a:spLocks/>
          </p:cNvSpPr>
          <p:nvPr/>
        </p:nvSpPr>
        <p:spPr bwMode="auto">
          <a:xfrm>
            <a:off x="2555875" y="3500438"/>
            <a:ext cx="1481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Magerit</a:t>
            </a:r>
            <a:br>
              <a:rPr lang="en-US" sz="800">
                <a:latin typeface="Gill Sans" charset="0"/>
                <a:sym typeface="Gill Sans" charset="0"/>
              </a:rPr>
            </a:br>
            <a:r>
              <a:rPr lang="en-US" sz="800">
                <a:latin typeface="Gill Sans" charset="0"/>
                <a:sym typeface="Gill Sans" charset="0"/>
              </a:rPr>
              <a:t>Universidad Politécnica Madrid</a:t>
            </a:r>
          </a:p>
        </p:txBody>
      </p:sp>
      <p:sp>
        <p:nvSpPr>
          <p:cNvPr id="48141" name="Rectangle 24"/>
          <p:cNvSpPr>
            <a:spLocks/>
          </p:cNvSpPr>
          <p:nvPr/>
        </p:nvSpPr>
        <p:spPr bwMode="auto">
          <a:xfrm>
            <a:off x="3203575" y="6381750"/>
            <a:ext cx="400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Atlante</a:t>
            </a:r>
          </a:p>
          <a:p>
            <a:pPr marL="39688" defTabSz="642938"/>
            <a:r>
              <a:rPr lang="en-US" sz="800">
                <a:latin typeface="Gill Sans" charset="0"/>
                <a:sym typeface="Gill Sans" charset="0"/>
              </a:rPr>
              <a:t>ITC</a:t>
            </a:r>
          </a:p>
        </p:txBody>
      </p:sp>
      <p:sp>
        <p:nvSpPr>
          <p:cNvPr id="48142" name="Rectangle 25"/>
          <p:cNvSpPr>
            <a:spLocks/>
          </p:cNvSpPr>
          <p:nvPr/>
        </p:nvSpPr>
        <p:spPr bwMode="auto">
          <a:xfrm>
            <a:off x="468313" y="6043613"/>
            <a:ext cx="512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La Palma</a:t>
            </a:r>
          </a:p>
          <a:p>
            <a:pPr marL="39688" defTabSz="642938"/>
            <a:r>
              <a:rPr lang="en-US" sz="800">
                <a:latin typeface="Gill Sans" charset="0"/>
                <a:sym typeface="Gill Sans" charset="0"/>
              </a:rPr>
              <a:t>IAC</a:t>
            </a:r>
          </a:p>
        </p:txBody>
      </p:sp>
      <p:sp>
        <p:nvSpPr>
          <p:cNvPr id="48143" name="Rectangle 26"/>
          <p:cNvSpPr>
            <a:spLocks/>
          </p:cNvSpPr>
          <p:nvPr/>
        </p:nvSpPr>
        <p:spPr bwMode="auto">
          <a:xfrm>
            <a:off x="4932363" y="2924175"/>
            <a:ext cx="790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CaesarAugusta</a:t>
            </a:r>
            <a:br>
              <a:rPr lang="en-US" sz="800">
                <a:latin typeface="Gill Sans" charset="0"/>
                <a:sym typeface="Gill Sans" charset="0"/>
              </a:rPr>
            </a:br>
            <a:r>
              <a:rPr lang="en-US" sz="800">
                <a:latin typeface="Gill Sans" charset="0"/>
                <a:sym typeface="Gill Sans" charset="0"/>
              </a:rPr>
              <a:t>Universidad de </a:t>
            </a:r>
            <a:br>
              <a:rPr lang="en-US" sz="800">
                <a:latin typeface="Gill Sans" charset="0"/>
                <a:sym typeface="Gill Sans" charset="0"/>
              </a:rPr>
            </a:br>
            <a:r>
              <a:rPr lang="en-US" sz="800">
                <a:latin typeface="Gill Sans" charset="0"/>
                <a:sym typeface="Gill Sans" charset="0"/>
              </a:rPr>
              <a:t>Zaragoza</a:t>
            </a:r>
          </a:p>
        </p:txBody>
      </p:sp>
      <p:sp>
        <p:nvSpPr>
          <p:cNvPr id="48144" name="Rectangle 27"/>
          <p:cNvSpPr>
            <a:spLocks/>
          </p:cNvSpPr>
          <p:nvPr/>
        </p:nvSpPr>
        <p:spPr bwMode="auto">
          <a:xfrm>
            <a:off x="4643438" y="4508500"/>
            <a:ext cx="790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Picasso</a:t>
            </a:r>
            <a:br>
              <a:rPr lang="en-US" sz="800">
                <a:latin typeface="Gill Sans" charset="0"/>
                <a:sym typeface="Gill Sans" charset="0"/>
              </a:rPr>
            </a:br>
            <a:r>
              <a:rPr lang="en-US" sz="800">
                <a:latin typeface="Gill Sans" charset="0"/>
                <a:sym typeface="Gill Sans" charset="0"/>
              </a:rPr>
              <a:t>Universidad de </a:t>
            </a:r>
            <a:br>
              <a:rPr lang="en-US" sz="800">
                <a:latin typeface="Gill Sans" charset="0"/>
                <a:sym typeface="Gill Sans" charset="0"/>
              </a:rPr>
            </a:br>
            <a:r>
              <a:rPr lang="en-US" sz="800">
                <a:latin typeface="Gill Sans" charset="0"/>
                <a:sym typeface="Gill Sans" charset="0"/>
              </a:rPr>
              <a:t>Málaga</a:t>
            </a:r>
          </a:p>
        </p:txBody>
      </p:sp>
      <p:sp>
        <p:nvSpPr>
          <p:cNvPr id="48145" name="Rectangle 28"/>
          <p:cNvSpPr>
            <a:spLocks/>
          </p:cNvSpPr>
          <p:nvPr/>
        </p:nvSpPr>
        <p:spPr bwMode="auto">
          <a:xfrm>
            <a:off x="4067175" y="1773238"/>
            <a:ext cx="790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Altamira</a:t>
            </a:r>
            <a:br>
              <a:rPr lang="en-US" sz="800">
                <a:latin typeface="Gill Sans" charset="0"/>
                <a:sym typeface="Gill Sans" charset="0"/>
              </a:rPr>
            </a:br>
            <a:r>
              <a:rPr lang="en-US" sz="800">
                <a:latin typeface="Gill Sans" charset="0"/>
                <a:sym typeface="Gill Sans" charset="0"/>
              </a:rPr>
              <a:t>Universidad de </a:t>
            </a:r>
            <a:br>
              <a:rPr lang="en-US" sz="800">
                <a:latin typeface="Gill Sans" charset="0"/>
                <a:sym typeface="Gill Sans" charset="0"/>
              </a:rPr>
            </a:br>
            <a:r>
              <a:rPr lang="en-US" sz="800">
                <a:latin typeface="Gill Sans" charset="0"/>
                <a:sym typeface="Gill Sans" charset="0"/>
              </a:rPr>
              <a:t>Cantabria</a:t>
            </a:r>
          </a:p>
        </p:txBody>
      </p:sp>
      <p:sp>
        <p:nvSpPr>
          <p:cNvPr id="48146" name="Rectangle 29"/>
          <p:cNvSpPr>
            <a:spLocks/>
          </p:cNvSpPr>
          <p:nvPr/>
        </p:nvSpPr>
        <p:spPr bwMode="auto">
          <a:xfrm>
            <a:off x="6804025" y="4724400"/>
            <a:ext cx="1182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Tirant</a:t>
            </a:r>
            <a:br>
              <a:rPr lang="en-US" sz="800">
                <a:latin typeface="Gill Sans" charset="0"/>
                <a:sym typeface="Gill Sans" charset="0"/>
              </a:rPr>
            </a:br>
            <a:r>
              <a:rPr lang="en-US" sz="800">
                <a:latin typeface="Gill Sans" charset="0"/>
                <a:sym typeface="Gill Sans" charset="0"/>
              </a:rPr>
              <a:t>Universidad de Valencia</a:t>
            </a:r>
          </a:p>
        </p:txBody>
      </p:sp>
      <p:pic>
        <p:nvPicPr>
          <p:cNvPr id="48147" name="Picture 30"/>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8125" y="1341438"/>
            <a:ext cx="137477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8148" name="Rectangle 31"/>
          <p:cNvSpPr>
            <a:spLocks/>
          </p:cNvSpPr>
          <p:nvPr/>
        </p:nvSpPr>
        <p:spPr bwMode="auto">
          <a:xfrm>
            <a:off x="6659563" y="2492375"/>
            <a:ext cx="6969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7" bIns="0">
            <a:spAutoFit/>
          </a:bodyPr>
          <a:lstStyle/>
          <a:p>
            <a:pPr marL="39688" defTabSz="642938"/>
            <a:r>
              <a:rPr lang="en-US" sz="800">
                <a:latin typeface="Gill Sans" charset="0"/>
                <a:sym typeface="Gill Sans" charset="0"/>
              </a:rPr>
              <a:t>MareNostrum</a:t>
            </a:r>
          </a:p>
          <a:p>
            <a:pPr marL="39688" defTabSz="642938"/>
            <a:r>
              <a:rPr lang="en-US" sz="800">
                <a:latin typeface="Gill Sans" charset="0"/>
                <a:sym typeface="Gill Sans" charset="0"/>
              </a:rPr>
              <a:t>BSC</a:t>
            </a:r>
          </a:p>
        </p:txBody>
      </p:sp>
    </p:spTree>
    <p:extLst>
      <p:ext uri="{BB962C8B-B14F-4D97-AF65-F5344CB8AC3E}">
        <p14:creationId xmlns:p14="http://schemas.microsoft.com/office/powerpoint/2010/main" val="1652194886"/>
      </p:ext>
    </p:extLst>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5"/>
          <p:cNvSpPr txBox="1">
            <a:spLocks noGrp="1"/>
          </p:cNvSpPr>
          <p:nvPr/>
        </p:nvSpPr>
        <p:spPr bwMode="auto">
          <a:xfrm>
            <a:off x="8604250" y="6357938"/>
            <a:ext cx="4429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451AF39-BF83-D343-985E-8288D3F0D9C3}" type="slidenum">
              <a:rPr lang="es-ES" sz="1100">
                <a:solidFill>
                  <a:srgbClr val="004990"/>
                </a:solidFill>
              </a:rPr>
              <a:pPr algn="r" eaLnBrk="1" hangingPunct="1"/>
              <a:t>6</a:t>
            </a:fld>
            <a:endParaRPr lang="es-ES" sz="1100" dirty="0">
              <a:solidFill>
                <a:srgbClr val="004990"/>
              </a:solidFill>
            </a:endParaRPr>
          </a:p>
        </p:txBody>
      </p:sp>
      <p:sp>
        <p:nvSpPr>
          <p:cNvPr id="34818" name="Rectangle 2"/>
          <p:cNvSpPr>
            <a:spLocks noGrp="1" noChangeArrowheads="1"/>
          </p:cNvSpPr>
          <p:nvPr>
            <p:ph type="title" idx="4294967295"/>
          </p:nvPr>
        </p:nvSpPr>
        <p:spPr>
          <a:xfrm>
            <a:off x="0" y="0"/>
            <a:ext cx="6646863" cy="836613"/>
          </a:xfrm>
        </p:spPr>
        <p:txBody>
          <a:bodyPr/>
          <a:lstStyle/>
          <a:p>
            <a:pPr eaLnBrk="1" hangingPunct="1"/>
            <a:r>
              <a:rPr lang="en-US" sz="2400">
                <a:latin typeface="Arial" charset="0"/>
                <a:ea typeface="SimSun" charset="0"/>
                <a:cs typeface="SimSun" charset="0"/>
              </a:rPr>
              <a:t>BSC Scientific &amp; Technical Departments</a:t>
            </a:r>
          </a:p>
        </p:txBody>
      </p:sp>
      <p:pic>
        <p:nvPicPr>
          <p:cNvPr id="34819"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09850"/>
            <a:ext cx="91440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3347864" y="1484784"/>
            <a:ext cx="2232248" cy="523220"/>
          </a:xfrm>
          <a:prstGeom prst="rect">
            <a:avLst/>
          </a:prstGeom>
          <a:noFill/>
        </p:spPr>
        <p:txBody>
          <a:bodyPr wrap="square" rtlCol="0">
            <a:spAutoFit/>
          </a:bodyPr>
          <a:lstStyle/>
          <a:p>
            <a:r>
              <a:rPr lang="en-US" sz="2800" dirty="0" err="1" smtClean="0"/>
              <a:t>www.bsc.es</a:t>
            </a:r>
            <a:endParaRPr lang="en-US" sz="2800" dirty="0"/>
          </a:p>
        </p:txBody>
      </p:sp>
    </p:spTree>
    <p:extLst>
      <p:ext uri="{BB962C8B-B14F-4D97-AF65-F5344CB8AC3E}">
        <p14:creationId xmlns:p14="http://schemas.microsoft.com/office/powerpoint/2010/main" val="2690877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5496" y="1019869"/>
            <a:ext cx="9108504" cy="5361459"/>
          </a:xfrm>
        </p:spPr>
        <p:txBody>
          <a:bodyPr>
            <a:normAutofit fontScale="92500" lnSpcReduction="10000"/>
          </a:bodyPr>
          <a:lstStyle/>
          <a:p>
            <a:pPr algn="just"/>
            <a:r>
              <a:rPr lang="en-GB" dirty="0" smtClean="0"/>
              <a:t>Research in the Earth Sciences area is devoted to the development and implementation of regional and global state-of-the-art models for short-term air quality forecast and long-term climate applications.</a:t>
            </a:r>
          </a:p>
          <a:p>
            <a:pPr marL="0" indent="0">
              <a:lnSpc>
                <a:spcPct val="50000"/>
              </a:lnSpc>
              <a:buNone/>
            </a:pPr>
            <a:endParaRPr lang="en-GB" dirty="0" smtClean="0"/>
          </a:p>
          <a:p>
            <a:pPr algn="just"/>
            <a:endParaRPr lang="en-GB" dirty="0" smtClean="0"/>
          </a:p>
          <a:p>
            <a:pPr algn="just"/>
            <a:endParaRPr lang="en-GB" dirty="0"/>
          </a:p>
          <a:p>
            <a:pPr algn="just"/>
            <a:endParaRPr lang="en-GB" dirty="0" smtClean="0"/>
          </a:p>
          <a:p>
            <a:pPr algn="just"/>
            <a:endParaRPr lang="en-GB" dirty="0" smtClean="0"/>
          </a:p>
          <a:p>
            <a:pPr algn="just"/>
            <a:endParaRPr lang="en-GB" dirty="0"/>
          </a:p>
          <a:p>
            <a:pPr algn="just"/>
            <a:endParaRPr lang="en-GB" dirty="0" smtClean="0"/>
          </a:p>
          <a:p>
            <a:pPr marL="0" indent="0">
              <a:lnSpc>
                <a:spcPct val="50000"/>
              </a:lnSpc>
              <a:buNone/>
            </a:pPr>
            <a:endParaRPr lang="en-GB" dirty="0" smtClean="0"/>
          </a:p>
          <a:p>
            <a:pPr algn="just"/>
            <a:endParaRPr lang="en-GB" dirty="0" smtClean="0"/>
          </a:p>
          <a:p>
            <a:pPr algn="just"/>
            <a:endParaRPr lang="en-GB" dirty="0"/>
          </a:p>
          <a:p>
            <a:pPr algn="just"/>
            <a:r>
              <a:rPr lang="en-GB" dirty="0" smtClean="0"/>
              <a:t>ES maintains two daily operational systems: AQF CALIOPE and MD forecasts: BSC-DREAM8b and NMMB/BSC-CTM.</a:t>
            </a:r>
          </a:p>
          <a:p>
            <a:pPr marL="0" indent="0">
              <a:buNone/>
            </a:pPr>
            <a:endParaRPr lang="en-US" dirty="0"/>
          </a:p>
          <a:p>
            <a:endParaRPr lang="es-ES" dirty="0"/>
          </a:p>
        </p:txBody>
      </p:sp>
      <p:sp>
        <p:nvSpPr>
          <p:cNvPr id="3" name="2 Marcador de número de diapositiva"/>
          <p:cNvSpPr>
            <a:spLocks noGrp="1"/>
          </p:cNvSpPr>
          <p:nvPr>
            <p:ph type="sldNum" sz="quarter" idx="4294967295"/>
          </p:nvPr>
        </p:nvSpPr>
        <p:spPr>
          <a:xfrm>
            <a:off x="6553200" y="6453336"/>
            <a:ext cx="2133600" cy="268139"/>
          </a:xfrm>
          <a:prstGeom prst="rect">
            <a:avLst/>
          </a:prstGeom>
        </p:spPr>
        <p:txBody>
          <a:bodyPr/>
          <a:lstStyle/>
          <a:p>
            <a:fld id="{4A490C5D-AEA8-4823-B9B3-806910A0ECF7}" type="slidenum">
              <a:rPr lang="es-ES" smtClean="0"/>
              <a:pPr/>
              <a:t>7</a:t>
            </a:fld>
            <a:endParaRPr lang="es-ES" dirty="0"/>
          </a:p>
        </p:txBody>
      </p:sp>
      <p:sp>
        <p:nvSpPr>
          <p:cNvPr id="4" name="3 Título"/>
          <p:cNvSpPr>
            <a:spLocks noGrp="1"/>
          </p:cNvSpPr>
          <p:nvPr>
            <p:ph type="title"/>
          </p:nvPr>
        </p:nvSpPr>
        <p:spPr>
          <a:xfrm>
            <a:off x="179512" y="465136"/>
            <a:ext cx="8229600" cy="371576"/>
          </a:xfrm>
        </p:spPr>
        <p:txBody>
          <a:bodyPr>
            <a:normAutofit fontScale="90000"/>
          </a:bodyPr>
          <a:lstStyle/>
          <a:p>
            <a:r>
              <a:rPr lang="es-ES_tradnl" dirty="0" err="1" smtClean="0"/>
              <a:t>Earth</a:t>
            </a:r>
            <a:r>
              <a:rPr lang="es-ES_tradnl" dirty="0" smtClean="0"/>
              <a:t> </a:t>
            </a:r>
            <a:r>
              <a:rPr lang="es-ES_tradnl" dirty="0" err="1" smtClean="0"/>
              <a:t>Sciences</a:t>
            </a:r>
            <a:r>
              <a:rPr lang="es-ES_tradnl" dirty="0" smtClean="0"/>
              <a:t> </a:t>
            </a:r>
            <a:r>
              <a:rPr lang="es-ES_tradnl" dirty="0" err="1" smtClean="0"/>
              <a:t>Department</a:t>
            </a:r>
            <a:r>
              <a:rPr lang="es-ES_tradnl" dirty="0"/>
              <a:t> </a:t>
            </a:r>
            <a:r>
              <a:rPr lang="es-ES_tradnl" dirty="0" smtClean="0"/>
              <a:t>(</a:t>
            </a:r>
            <a:r>
              <a:rPr lang="es-ES_tradnl" dirty="0" err="1" smtClean="0"/>
              <a:t>www.bsc.es</a:t>
            </a:r>
            <a:r>
              <a:rPr lang="es-ES_tradnl" dirty="0"/>
              <a:t>/</a:t>
            </a:r>
            <a:r>
              <a:rPr lang="es-ES_tradnl" dirty="0" err="1"/>
              <a:t>earth-</a:t>
            </a:r>
            <a:r>
              <a:rPr lang="es-ES_tradnl" dirty="0" err="1" smtClean="0"/>
              <a:t>sciences</a:t>
            </a:r>
            <a:r>
              <a:rPr lang="es-ES_tradnl" dirty="0" smtClean="0"/>
              <a:t>)</a:t>
            </a:r>
            <a:endParaRPr lang="es-E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348880"/>
            <a:ext cx="3489485" cy="261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2"/>
          <p:cNvPicPr>
            <a:picLocks noChangeAspect="1" noChangeArrowheads="1"/>
          </p:cNvPicPr>
          <p:nvPr/>
        </p:nvPicPr>
        <p:blipFill>
          <a:blip r:embed="rId3"/>
          <a:srcRect b="5409"/>
          <a:stretch>
            <a:fillRect/>
          </a:stretch>
        </p:blipFill>
        <p:spPr bwMode="auto">
          <a:xfrm>
            <a:off x="395536" y="2060848"/>
            <a:ext cx="2016125"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23"/>
          <p:cNvPicPr>
            <a:picLocks noChangeAspect="1" noChangeArrowheads="1"/>
          </p:cNvPicPr>
          <p:nvPr/>
        </p:nvPicPr>
        <p:blipFill>
          <a:blip r:embed="rId4"/>
          <a:srcRect b="2112"/>
          <a:stretch>
            <a:fillRect/>
          </a:stretch>
        </p:blipFill>
        <p:spPr bwMode="auto">
          <a:xfrm>
            <a:off x="2555776" y="2132856"/>
            <a:ext cx="18002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24"/>
          <p:cNvPicPr>
            <a:picLocks noChangeAspect="1" noChangeArrowheads="1"/>
          </p:cNvPicPr>
          <p:nvPr/>
        </p:nvPicPr>
        <p:blipFill>
          <a:blip r:embed="rId5"/>
          <a:srcRect r="40654" b="16859"/>
          <a:stretch>
            <a:fillRect/>
          </a:stretch>
        </p:blipFill>
        <p:spPr bwMode="auto">
          <a:xfrm>
            <a:off x="395536" y="3645024"/>
            <a:ext cx="1655762" cy="15843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5" descr="HOURLY-O3-Cv2IP-2004-RedESP-ts-Aban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3789040"/>
            <a:ext cx="2987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descr="HOURLY-NO2-Cv2IP-2004-RedESP-ts-Aban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4509120"/>
            <a:ext cx="29511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511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35496" y="404664"/>
            <a:ext cx="8229600" cy="360511"/>
          </a:xfrm>
        </p:spPr>
        <p:txBody>
          <a:bodyPr>
            <a:normAutofit fontScale="90000"/>
          </a:bodyPr>
          <a:lstStyle/>
          <a:p>
            <a:r>
              <a:rPr lang="en-GB" dirty="0" smtClean="0"/>
              <a:t>Earth Sciences research lines</a:t>
            </a:r>
          </a:p>
        </p:txBody>
      </p:sp>
      <p:pic>
        <p:nvPicPr>
          <p:cNvPr id="4099" name="Picture 5" descr="Cl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10679"/>
            <a:ext cx="28082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Figura SDSW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731" y="3967634"/>
            <a:ext cx="28448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0"/>
          <p:cNvSpPr>
            <a:spLocks noChangeArrowheads="1"/>
          </p:cNvSpPr>
          <p:nvPr/>
        </p:nvSpPr>
        <p:spPr bwMode="auto">
          <a:xfrm>
            <a:off x="36513" y="764381"/>
            <a:ext cx="28797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400" b="1" dirty="0" smtClean="0">
                <a:solidFill>
                  <a:schemeClr val="tx2"/>
                </a:solidFill>
              </a:rPr>
              <a:t>Air Quality Forecast</a:t>
            </a:r>
            <a:endParaRPr lang="en-GB" sz="1400" b="1" dirty="0">
              <a:solidFill>
                <a:schemeClr val="tx2"/>
              </a:solidFill>
            </a:endParaRPr>
          </a:p>
        </p:txBody>
      </p:sp>
      <p:sp>
        <p:nvSpPr>
          <p:cNvPr id="4102" name="Rectangle 15"/>
          <p:cNvSpPr>
            <a:spLocks noChangeArrowheads="1"/>
          </p:cNvSpPr>
          <p:nvPr/>
        </p:nvSpPr>
        <p:spPr bwMode="auto">
          <a:xfrm>
            <a:off x="2969674" y="3500685"/>
            <a:ext cx="324053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400" b="1" dirty="0" smtClean="0">
                <a:solidFill>
                  <a:schemeClr val="tx2"/>
                </a:solidFill>
              </a:rPr>
              <a:t>Atmospheric modelling: development of NMMB/BSC-CTM</a:t>
            </a:r>
            <a:endParaRPr lang="en-GB" sz="1400" b="1" dirty="0">
              <a:solidFill>
                <a:schemeClr val="tx2"/>
              </a:solidFill>
            </a:endParaRPr>
          </a:p>
        </p:txBody>
      </p:sp>
      <p:pic>
        <p:nvPicPr>
          <p:cNvPr id="4103" name="Picture 16" descr="Figura NMMb-D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48" y="3980333"/>
            <a:ext cx="2808288"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18"/>
          <p:cNvSpPr>
            <a:spLocks noChangeArrowheads="1"/>
          </p:cNvSpPr>
          <p:nvPr/>
        </p:nvSpPr>
        <p:spPr bwMode="auto">
          <a:xfrm>
            <a:off x="6390105" y="836712"/>
            <a:ext cx="287972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400" b="1" dirty="0" smtClean="0">
                <a:solidFill>
                  <a:schemeClr val="tx2"/>
                </a:solidFill>
              </a:rPr>
              <a:t>Transfer technology</a:t>
            </a:r>
          </a:p>
          <a:p>
            <a:r>
              <a:rPr lang="en-GB" sz="1400" b="1" dirty="0" smtClean="0">
                <a:solidFill>
                  <a:schemeClr val="tx2"/>
                </a:solidFill>
              </a:rPr>
              <a:t>(EIA and AQ studies)</a:t>
            </a:r>
            <a:endParaRPr lang="en-GB" sz="1400" b="1" dirty="0">
              <a:solidFill>
                <a:schemeClr val="tx2"/>
              </a:solidFill>
            </a:endParaRPr>
          </a:p>
        </p:txBody>
      </p:sp>
      <p:pic>
        <p:nvPicPr>
          <p:cNvPr id="4105" name="Picture 21" descr="Figura CC-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0" y="1124744"/>
            <a:ext cx="298767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4"/>
          <p:cNvSpPr>
            <a:spLocks noChangeArrowheads="1"/>
          </p:cNvSpPr>
          <p:nvPr/>
        </p:nvSpPr>
        <p:spPr bwMode="auto">
          <a:xfrm>
            <a:off x="3132138" y="764704"/>
            <a:ext cx="259238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400" b="1" dirty="0" smtClean="0">
                <a:solidFill>
                  <a:schemeClr val="tx2"/>
                </a:solidFill>
              </a:rPr>
              <a:t>Climate change modelling</a:t>
            </a:r>
            <a:endParaRPr lang="en-GB" sz="1400" b="1" dirty="0">
              <a:solidFill>
                <a:schemeClr val="tx2"/>
              </a:solidFill>
            </a:endParaRPr>
          </a:p>
        </p:txBody>
      </p:sp>
      <p:sp>
        <p:nvSpPr>
          <p:cNvPr id="4118" name="Line 36"/>
          <p:cNvSpPr>
            <a:spLocks noChangeShapeType="1"/>
          </p:cNvSpPr>
          <p:nvPr/>
        </p:nvSpPr>
        <p:spPr bwMode="auto">
          <a:xfrm>
            <a:off x="152400" y="6165304"/>
            <a:ext cx="882015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pic>
        <p:nvPicPr>
          <p:cNvPr id="4119" name="1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268760"/>
            <a:ext cx="25987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Rectangle 13"/>
          <p:cNvSpPr>
            <a:spLocks noChangeArrowheads="1"/>
          </p:cNvSpPr>
          <p:nvPr/>
        </p:nvSpPr>
        <p:spPr bwMode="auto">
          <a:xfrm>
            <a:off x="145050" y="3501008"/>
            <a:ext cx="31321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400" b="1" dirty="0" smtClean="0">
                <a:solidFill>
                  <a:schemeClr val="tx2"/>
                </a:solidFill>
              </a:rPr>
              <a:t>Mineral dust transport:</a:t>
            </a:r>
          </a:p>
          <a:p>
            <a:r>
              <a:rPr lang="en-GB" sz="1400" b="1" dirty="0" smtClean="0">
                <a:solidFill>
                  <a:schemeClr val="tx2"/>
                </a:solidFill>
              </a:rPr>
              <a:t>BSC-DREAM8b</a:t>
            </a:r>
            <a:endParaRPr lang="en-GB" sz="1400" b="1" dirty="0">
              <a:solidFill>
                <a:schemeClr val="tx2"/>
              </a:solidFill>
            </a:endParaRPr>
          </a:p>
        </p:txBody>
      </p:sp>
      <p:pic>
        <p:nvPicPr>
          <p:cNvPr id="4121"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4077072"/>
            <a:ext cx="1392238" cy="202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2" name="Rectangle 12"/>
          <p:cNvSpPr>
            <a:spLocks noChangeArrowheads="1"/>
          </p:cNvSpPr>
          <p:nvPr/>
        </p:nvSpPr>
        <p:spPr bwMode="auto">
          <a:xfrm>
            <a:off x="6200916" y="3500686"/>
            <a:ext cx="28082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s-ES" sz="1400" b="1" dirty="0" smtClean="0">
                <a:solidFill>
                  <a:schemeClr val="tx2"/>
                </a:solidFill>
              </a:rPr>
              <a:t>WMO </a:t>
            </a:r>
            <a:r>
              <a:rPr lang="es-ES" sz="1400" b="1" dirty="0">
                <a:solidFill>
                  <a:schemeClr val="tx2"/>
                </a:solidFill>
              </a:rPr>
              <a:t>SDS WAS [AEMET-BSC]</a:t>
            </a:r>
          </a:p>
        </p:txBody>
      </p:sp>
    </p:spTree>
    <p:extLst>
      <p:ext uri="{BB962C8B-B14F-4D97-AF65-F5344CB8AC3E}">
        <p14:creationId xmlns:p14="http://schemas.microsoft.com/office/powerpoint/2010/main" val="839625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Atmospheric </a:t>
            </a:r>
            <a:r>
              <a:rPr lang="en-GB" dirty="0" err="1" smtClean="0"/>
              <a:t>modeling</a:t>
            </a:r>
            <a:endParaRPr lang="en-GB" dirty="0"/>
          </a:p>
        </p:txBody>
      </p:sp>
    </p:spTree>
    <p:extLst>
      <p:ext uri="{BB962C8B-B14F-4D97-AF65-F5344CB8AC3E}">
        <p14:creationId xmlns:p14="http://schemas.microsoft.com/office/powerpoint/2010/main" val="3766240574"/>
      </p:ext>
    </p:extLst>
  </p:cSld>
  <p:clrMapOvr>
    <a:masterClrMapping/>
  </p:clrMapOvr>
</p:sld>
</file>

<file path=ppt/theme/theme1.xml><?xml version="1.0" encoding="utf-8"?>
<a:theme xmlns:a="http://schemas.openxmlformats.org/drawingml/2006/main" name="PLANTILLA PRESENTACIONES BSC-CNS-23032012-v2">
  <a:themeElements>
    <a:clrScheme name="BSC-CNS">
      <a:dk1>
        <a:srgbClr val="0058A9"/>
      </a:dk1>
      <a:lt1>
        <a:sysClr val="window" lastClr="FFFFFF"/>
      </a:lt1>
      <a:dk2>
        <a:srgbClr val="5D91D1"/>
      </a:dk2>
      <a:lt2>
        <a:srgbClr val="DBE7F5"/>
      </a:lt2>
      <a:accent1>
        <a:srgbClr val="B4CCEA"/>
      </a:accent1>
      <a:accent2>
        <a:srgbClr val="87AEDD"/>
      </a:accent2>
      <a:accent3>
        <a:srgbClr val="5D91D1"/>
      </a:accent3>
      <a:accent4>
        <a:srgbClr val="326BB0"/>
      </a:accent4>
      <a:accent5>
        <a:srgbClr val="295993"/>
      </a:accent5>
      <a:accent6>
        <a:srgbClr val="004990"/>
      </a:accent6>
      <a:hlink>
        <a:srgbClr val="002E5C"/>
      </a:hlink>
      <a:folHlink>
        <a:srgbClr val="214775"/>
      </a:folHlink>
    </a:clrScheme>
    <a:fontScheme name="BSC-C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PRESENTACIONES BSC-CNS-23032012-v2</Template>
  <TotalTime>2266</TotalTime>
  <Words>1677</Words>
  <Application>Microsoft Office PowerPoint</Application>
  <PresentationFormat>Presentación en pantalla (4:3)</PresentationFormat>
  <Paragraphs>390</Paragraphs>
  <Slides>43</Slides>
  <Notes>6</Notes>
  <HiddenSlides>0</HiddenSlides>
  <MMClips>2</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PLANTILLA PRESENTACIONES BSC-CNS-23032012-v2</vt:lpstr>
      <vt:lpstr>ATMOSPHERIC MODELING: INTRODUCTION, SOME APPLICATIONS AND COMPUTATIONAL DEMANDS</vt:lpstr>
      <vt:lpstr>Outline</vt:lpstr>
      <vt:lpstr>BSC-CNS</vt:lpstr>
      <vt:lpstr>BSC Current Resources</vt:lpstr>
      <vt:lpstr>BSC in Spain</vt:lpstr>
      <vt:lpstr>BSC Scientific &amp; Technical Departments</vt:lpstr>
      <vt:lpstr>Earth Sciences Department (www.bsc.es/earth-sciences)</vt:lpstr>
      <vt:lpstr>Earth Sciences research lines</vt:lpstr>
      <vt:lpstr>Atmospheric modeling</vt:lpstr>
      <vt:lpstr>Presentación de PowerPoint</vt:lpstr>
      <vt:lpstr>Atmospheric chemistry – air quality</vt:lpstr>
      <vt:lpstr>The Climate System</vt:lpstr>
      <vt:lpstr>Impacts of atmospheric processes</vt:lpstr>
      <vt:lpstr>What is air pollution?</vt:lpstr>
      <vt:lpstr>Is it a new problem?</vt:lpstr>
      <vt:lpstr>Presentación de PowerPoint</vt:lpstr>
      <vt:lpstr>Presentación de PowerPoint</vt:lpstr>
      <vt:lpstr>Climate Change described by models</vt:lpstr>
      <vt:lpstr>So, what can we do?</vt:lpstr>
      <vt:lpstr>Models: from theory to numerics</vt:lpstr>
      <vt:lpstr>Types of models</vt:lpstr>
      <vt:lpstr>Presentación de PowerPoint</vt:lpstr>
      <vt:lpstr>Don’t forget important physical processes: physical parameterizations</vt:lpstr>
      <vt:lpstr>Presentación de PowerPoint</vt:lpstr>
      <vt:lpstr>Presentación de PowerPoint</vt:lpstr>
      <vt:lpstr>How do we model air pollution and atmospheric chemistry? </vt:lpstr>
      <vt:lpstr>The chemical term</vt:lpstr>
      <vt:lpstr>Where do we solve the primitive equations? Grid discretization</vt:lpstr>
      <vt:lpstr>Numerical approaches</vt:lpstr>
      <vt:lpstr>Finite differences: Discretization in space</vt:lpstr>
      <vt:lpstr>Finite differences: Discretization in time</vt:lpstr>
      <vt:lpstr>Atmospheric sciences tightly coupled with HPC expansion</vt:lpstr>
      <vt:lpstr>Inclusion of more coupled processes</vt:lpstr>
      <vt:lpstr>Presentación de PowerPoint</vt:lpstr>
      <vt:lpstr>Unified models: meteorology – chemistry – climate</vt:lpstr>
      <vt:lpstr>Water vapor meteorological simulation</vt:lpstr>
      <vt:lpstr>Global aerosol simulation</vt:lpstr>
      <vt:lpstr>Climate change simulations – EC-Earth</vt:lpstr>
      <vt:lpstr> Mineral dust results</vt:lpstr>
      <vt:lpstr>Presentación de PowerPoint</vt:lpstr>
      <vt:lpstr>Sea-salt results</vt:lpstr>
      <vt:lpstr>Gas phase results</vt:lpstr>
      <vt:lpstr>Thank you!</vt:lpstr>
    </vt:vector>
  </TitlesOfParts>
  <Company>BSC-CNS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angelam</dc:creator>
  <cp:lastModifiedBy>angelam</cp:lastModifiedBy>
  <cp:revision>231</cp:revision>
  <cp:lastPrinted>2012-12-03T15:53:36Z</cp:lastPrinted>
  <dcterms:created xsi:type="dcterms:W3CDTF">2012-03-28T13:19:24Z</dcterms:created>
  <dcterms:modified xsi:type="dcterms:W3CDTF">2013-01-24T10:49:19Z</dcterms:modified>
</cp:coreProperties>
</file>