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461" r:id="rId2"/>
    <p:sldId id="619" r:id="rId3"/>
    <p:sldId id="620" r:id="rId4"/>
    <p:sldId id="626" r:id="rId5"/>
    <p:sldId id="624" r:id="rId6"/>
    <p:sldId id="625" r:id="rId7"/>
    <p:sldId id="650" r:id="rId8"/>
    <p:sldId id="651" r:id="rId9"/>
    <p:sldId id="640" r:id="rId10"/>
    <p:sldId id="641" r:id="rId11"/>
    <p:sldId id="628" r:id="rId12"/>
    <p:sldId id="652" r:id="rId13"/>
    <p:sldId id="653" r:id="rId14"/>
    <p:sldId id="645" r:id="rId15"/>
    <p:sldId id="644" r:id="rId16"/>
    <p:sldId id="647" r:id="rId17"/>
    <p:sldId id="648" r:id="rId18"/>
    <p:sldId id="649" r:id="rId19"/>
    <p:sldId id="646" r:id="rId20"/>
    <p:sldId id="636" r:id="rId21"/>
    <p:sldId id="637" r:id="rId22"/>
    <p:sldId id="638" r:id="rId23"/>
    <p:sldId id="639" r:id="rId24"/>
    <p:sldId id="642" r:id="rId25"/>
    <p:sldId id="635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33"/>
    <a:srgbClr val="0000FF"/>
    <a:srgbClr val="FF00FF"/>
    <a:srgbClr val="00CC66"/>
    <a:srgbClr val="CC0066"/>
    <a:srgbClr val="66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9" autoAdjust="0"/>
    <p:restoredTop sz="93617" autoAdjust="0"/>
  </p:normalViewPr>
  <p:slideViewPr>
    <p:cSldViewPr snapToGrid="0">
      <p:cViewPr varScale="1">
        <p:scale>
          <a:sx n="105" d="100"/>
          <a:sy n="105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40"/>
    </p:cViewPr>
  </p:sorterViewPr>
  <p:notesViewPr>
    <p:cSldViewPr snapToGrid="0">
      <p:cViewPr>
        <p:scale>
          <a:sx n="120" d="100"/>
          <a:sy n="120" d="100"/>
        </p:scale>
        <p:origin x="-11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8ACE45E-6CEC-407E-AEF7-B83D2A4A3B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E3B1741F-5C51-4A96-8BEA-9505B0848C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49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834FFCA-15D9-416E-8BAA-1FAE6A74EDE8}" type="slidenum">
              <a:rPr lang="en-US" sz="1200" b="0" smtClean="0">
                <a:latin typeface="Times" pitchFamily="18" charset="0"/>
              </a:rPr>
              <a:pPr eaLnBrk="1" hangingPunct="1"/>
              <a:t>1</a:t>
            </a:fld>
            <a:endParaRPr lang="en-US" sz="1200" b="0" smtClean="0">
              <a:latin typeface="Times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77835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736725"/>
            <a:ext cx="7772400" cy="1920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33CFBFB-2342-4D42-AA94-568218D436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8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57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45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45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58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45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9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16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748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4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5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14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048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518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36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7680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680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680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680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680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6810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76812" name="Rectangle 1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22"/>
          <p:cNvGrpSpPr>
            <a:grpSpLocks/>
          </p:cNvGrpSpPr>
          <p:nvPr/>
        </p:nvGrpSpPr>
        <p:grpSpPr bwMode="auto">
          <a:xfrm>
            <a:off x="0" y="0"/>
            <a:ext cx="9144000" cy="1011238"/>
            <a:chOff x="0" y="0"/>
            <a:chExt cx="8192" cy="673"/>
          </a:xfrm>
        </p:grpSpPr>
        <p:pic>
          <p:nvPicPr>
            <p:cNvPr id="1030" name="Picture 17" descr="headerPPT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2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8" descr="entrad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" y="0"/>
              <a:ext cx="880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9" descr="fonsPPT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" y="0"/>
              <a:ext cx="88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20" descr="frontal MN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" y="0"/>
              <a:ext cx="864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21" descr="MN desde el coro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" y="0"/>
              <a:ext cx="864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2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4990"/>
              </a:clrFrom>
              <a:clrTo>
                <a:srgbClr val="0049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6230938"/>
            <a:ext cx="13176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0200" y="1336675"/>
            <a:ext cx="8424863" cy="523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endParaRPr lang="en-GB" sz="2800" dirty="0">
              <a:solidFill>
                <a:schemeClr val="hlink"/>
              </a:solidFill>
              <a:latin typeface="Century Gothic" pitchFamily="34" charset="0"/>
            </a:endParaRPr>
          </a:p>
          <a:p>
            <a:pPr marL="457200" indent="-457200"/>
            <a:endParaRPr lang="en-GB" sz="2800" dirty="0">
              <a:solidFill>
                <a:schemeClr val="hlink"/>
              </a:solidFill>
              <a:latin typeface="Century Gothic" pitchFamily="34" charset="0"/>
            </a:endParaRPr>
          </a:p>
          <a:p>
            <a:pPr marL="457200" indent="-457200"/>
            <a:r>
              <a:rPr lang="en-US" sz="2400" dirty="0">
                <a:solidFill>
                  <a:schemeClr val="hlink"/>
                </a:solidFill>
                <a:latin typeface="Century Gothic" pitchFamily="34" charset="0"/>
              </a:rPr>
              <a:t>Atmospheric modeling: </a:t>
            </a:r>
            <a:endParaRPr lang="en-US" sz="2400" dirty="0" smtClean="0">
              <a:solidFill>
                <a:schemeClr val="hlink"/>
              </a:solidFill>
              <a:latin typeface="Century Gothic" pitchFamily="34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hlink"/>
                </a:solidFill>
                <a:latin typeface="Century Gothic" pitchFamily="34" charset="0"/>
              </a:rPr>
              <a:t>A technical and practical approach</a:t>
            </a:r>
          </a:p>
          <a:p>
            <a:pPr marL="457200" indent="-457200"/>
            <a:endParaRPr lang="en-US" sz="2400" dirty="0" smtClean="0">
              <a:solidFill>
                <a:schemeClr val="hlink"/>
              </a:solidFill>
              <a:latin typeface="Century Gothic" pitchFamily="34" charset="0"/>
            </a:endParaRPr>
          </a:p>
          <a:p>
            <a:pPr marL="457200" indent="-457200"/>
            <a:endParaRPr lang="en-US" sz="2400" b="0" dirty="0">
              <a:solidFill>
                <a:schemeClr val="hlink"/>
              </a:solidFill>
              <a:latin typeface="Century Gothic" pitchFamily="34" charset="0"/>
            </a:endParaRPr>
          </a:p>
          <a:p>
            <a:pPr marL="457200" indent="-457200"/>
            <a:endParaRPr lang="en-US" sz="2400" b="0" dirty="0" smtClean="0">
              <a:solidFill>
                <a:schemeClr val="tx2"/>
              </a:solidFill>
            </a:endParaRPr>
          </a:p>
          <a:p>
            <a:pPr marL="457200" indent="-457200"/>
            <a:r>
              <a:rPr lang="en-US" sz="2400" b="0" dirty="0" smtClean="0">
                <a:solidFill>
                  <a:schemeClr val="tx2"/>
                </a:solidFill>
                <a:latin typeface="Century Gothic" pitchFamily="34" charset="0"/>
              </a:rPr>
              <a:t>Kim </a:t>
            </a:r>
            <a:r>
              <a:rPr lang="en-US" sz="2400" b="0" dirty="0" err="1">
                <a:solidFill>
                  <a:schemeClr val="tx2"/>
                </a:solidFill>
                <a:latin typeface="Century Gothic" pitchFamily="34" charset="0"/>
              </a:rPr>
              <a:t>Serradell</a:t>
            </a:r>
            <a:endParaRPr lang="en-US" sz="2400" b="0" dirty="0">
              <a:solidFill>
                <a:schemeClr val="tx2"/>
              </a:solidFill>
              <a:latin typeface="Century Gothic" pitchFamily="34" charset="0"/>
            </a:endParaRPr>
          </a:p>
          <a:p>
            <a:pPr marL="457200" indent="-457200"/>
            <a:r>
              <a:rPr lang="en-US" sz="2400" b="0" dirty="0">
                <a:solidFill>
                  <a:schemeClr val="tx2"/>
                </a:solidFill>
                <a:latin typeface="Century Gothic" pitchFamily="34" charset="0"/>
              </a:rPr>
              <a:t>kim.serradell@bsc.es</a:t>
            </a:r>
          </a:p>
          <a:p>
            <a:pPr marL="457200" indent="-457200"/>
            <a:endParaRPr lang="en-US" b="0" baseline="30000" dirty="0">
              <a:solidFill>
                <a:schemeClr val="tx2"/>
              </a:solidFill>
              <a:latin typeface="Century Gothic" pitchFamily="34" charset="0"/>
            </a:endParaRPr>
          </a:p>
          <a:p>
            <a:pPr marL="457200" indent="-457200"/>
            <a:endParaRPr lang="en-US" b="0" dirty="0">
              <a:solidFill>
                <a:schemeClr val="tx2"/>
              </a:solidFill>
              <a:latin typeface="Century Gothic" pitchFamily="34" charset="0"/>
            </a:endParaRPr>
          </a:p>
          <a:p>
            <a:pPr marL="457200" indent="-457200"/>
            <a:r>
              <a:rPr lang="en-US" sz="1700" b="0" dirty="0">
                <a:solidFill>
                  <a:schemeClr val="tx2"/>
                </a:solidFill>
                <a:latin typeface="Century Gothic" pitchFamily="34" charset="0"/>
              </a:rPr>
              <a:t>Barcelona Supercomputing Center-Centro </a:t>
            </a:r>
            <a:r>
              <a:rPr lang="en-US" sz="1700" b="0" dirty="0" err="1">
                <a:solidFill>
                  <a:schemeClr val="tx2"/>
                </a:solidFill>
                <a:latin typeface="Century Gothic" pitchFamily="34" charset="0"/>
              </a:rPr>
              <a:t>Nacional</a:t>
            </a:r>
            <a:r>
              <a:rPr lang="en-US" sz="1700" b="0" dirty="0">
                <a:solidFill>
                  <a:schemeClr val="tx2"/>
                </a:solidFill>
                <a:latin typeface="Century Gothic" pitchFamily="34" charset="0"/>
              </a:rPr>
              <a:t> de </a:t>
            </a:r>
            <a:r>
              <a:rPr lang="en-US" sz="1700" b="0" dirty="0" err="1">
                <a:solidFill>
                  <a:schemeClr val="tx2"/>
                </a:solidFill>
                <a:latin typeface="Century Gothic" pitchFamily="34" charset="0"/>
              </a:rPr>
              <a:t>Supercomputación</a:t>
            </a:r>
            <a:endParaRPr lang="en-US" sz="1700" b="0" dirty="0">
              <a:solidFill>
                <a:schemeClr val="tx2"/>
              </a:solidFill>
              <a:latin typeface="Century Gothic" pitchFamily="34" charset="0"/>
            </a:endParaRPr>
          </a:p>
          <a:p>
            <a:pPr marL="457200" indent="-457200"/>
            <a:r>
              <a:rPr lang="en-US" b="0" dirty="0">
                <a:solidFill>
                  <a:schemeClr val="tx2"/>
                </a:solidFill>
                <a:latin typeface="Century Gothic" pitchFamily="34" charset="0"/>
              </a:rPr>
              <a:t>Earth Sciences Department. Barcelona.</a:t>
            </a:r>
          </a:p>
          <a:p>
            <a:pPr marL="457200" indent="-457200"/>
            <a:endParaRPr lang="en-US" b="0" dirty="0">
              <a:solidFill>
                <a:schemeClr val="tx2"/>
              </a:solidFill>
              <a:latin typeface="Century Gothic" pitchFamily="34" charset="0"/>
            </a:endParaRPr>
          </a:p>
          <a:p>
            <a:pPr marL="457200" indent="-457200"/>
            <a:r>
              <a:rPr lang="en-US" b="0" dirty="0" err="1">
                <a:solidFill>
                  <a:schemeClr val="tx2"/>
                </a:solidFill>
              </a:rPr>
              <a:t>Aules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d’Empresa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smtClean="0">
                <a:solidFill>
                  <a:schemeClr val="tx2"/>
                </a:solidFill>
              </a:rPr>
              <a:t>2013 </a:t>
            </a:r>
            <a:r>
              <a:rPr lang="en-US" b="0" dirty="0">
                <a:solidFill>
                  <a:schemeClr val="tx2"/>
                </a:solidFill>
              </a:rPr>
              <a:t>– </a:t>
            </a:r>
            <a:r>
              <a:rPr lang="en-US" b="0" dirty="0" err="1">
                <a:solidFill>
                  <a:schemeClr val="tx2"/>
                </a:solidFill>
              </a:rPr>
              <a:t>Facultat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d’Informática</a:t>
            </a:r>
            <a:r>
              <a:rPr lang="en-US" b="0" dirty="0">
                <a:solidFill>
                  <a:schemeClr val="tx2"/>
                </a:solidFill>
              </a:rPr>
              <a:t> de Barcelona </a:t>
            </a:r>
            <a:r>
              <a:rPr lang="en-US" b="0" dirty="0" smtClean="0">
                <a:solidFill>
                  <a:schemeClr val="tx2"/>
                </a:solidFill>
              </a:rPr>
              <a:t>– January 25</a:t>
            </a:r>
            <a:r>
              <a:rPr lang="en-US" b="0" baseline="30000" dirty="0" smtClean="0">
                <a:solidFill>
                  <a:schemeClr val="tx2"/>
                </a:solidFill>
              </a:rPr>
              <a:t>th</a:t>
            </a:r>
            <a:r>
              <a:rPr lang="en-US" b="0" dirty="0" smtClean="0">
                <a:solidFill>
                  <a:schemeClr val="tx2"/>
                </a:solidFill>
              </a:rPr>
              <a:t> 2013</a:t>
            </a:r>
            <a:endParaRPr lang="en-US" b="0" dirty="0">
              <a:solidFill>
                <a:schemeClr val="tx2"/>
              </a:solidFill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4990"/>
              </a:clrFrom>
              <a:clrTo>
                <a:srgbClr val="0049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312444"/>
            <a:ext cx="39592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42814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Parallelizing</a:t>
            </a:r>
            <a:r>
              <a:rPr lang="es-E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Atmospheric</a:t>
            </a:r>
            <a:r>
              <a:rPr lang="es-E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Models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387" name="16 Imagen" descr="grid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916113"/>
            <a:ext cx="54768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55707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Which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domains are we simulating ¿?</a:t>
            </a:r>
          </a:p>
          <a:p>
            <a:pPr lvl="1"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Barcelona</a:t>
            </a:r>
          </a:p>
          <a:p>
            <a:pPr lvl="1" algn="l">
              <a:buFontTx/>
              <a:buChar char="•"/>
              <a:defRPr/>
            </a:pP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Catalunya</a:t>
            </a: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Spain</a:t>
            </a:r>
          </a:p>
          <a:p>
            <a:pPr lvl="1"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World</a:t>
            </a:r>
          </a:p>
          <a:p>
            <a:pPr lvl="1"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Which resolution ¿?</a:t>
            </a:r>
          </a:p>
          <a:p>
            <a:pPr lvl="1"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1 km</a:t>
            </a:r>
            <a:r>
              <a:rPr lang="en-US" sz="1800" baseline="30000" dirty="0">
                <a:solidFill>
                  <a:schemeClr val="tx2"/>
                </a:solidFill>
                <a:latin typeface="Century Gothic" pitchFamily="34" charset="0"/>
              </a:rPr>
              <a:t>2   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4 km</a:t>
            </a:r>
            <a:r>
              <a:rPr lang="en-US" sz="1800" baseline="30000" dirty="0">
                <a:solidFill>
                  <a:schemeClr val="tx2"/>
                </a:solidFill>
                <a:latin typeface="Century Gothic" pitchFamily="34" charset="0"/>
              </a:rPr>
              <a:t>2   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12 km</a:t>
            </a:r>
            <a:r>
              <a:rPr lang="en-US" sz="1800" baseline="30000" dirty="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  50 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km</a:t>
            </a:r>
            <a:r>
              <a:rPr lang="en-US" sz="1800" baseline="30000" dirty="0" smtClean="0">
                <a:solidFill>
                  <a:schemeClr val="tx2"/>
                </a:solidFill>
                <a:latin typeface="Century Gothic" pitchFamily="34" charset="0"/>
              </a:rPr>
              <a:t>2</a:t>
            </a:r>
          </a:p>
          <a:p>
            <a:pPr lvl="1" algn="l">
              <a:buFontTx/>
              <a:buChar char="•"/>
              <a:defRPr/>
            </a:pPr>
            <a:endParaRPr lang="en-US" sz="1800" baseline="300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How many variables we want to compute ¿?</a:t>
            </a:r>
          </a:p>
          <a:p>
            <a:pPr lvl="1"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T2</a:t>
            </a:r>
          </a:p>
          <a:p>
            <a:pPr lvl="1"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U10, V10</a:t>
            </a:r>
          </a:p>
          <a:p>
            <a:pPr lvl="1"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QRAIN, QVAPOR</a:t>
            </a:r>
          </a:p>
          <a:p>
            <a:pPr lvl="1" algn="l">
              <a:buFontTx/>
              <a:buChar char="•"/>
              <a:defRPr/>
            </a:pPr>
            <a:endParaRPr lang="en-US" sz="1800" baseline="300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Increasing this parameters, increases the system constraints</a:t>
            </a:r>
          </a:p>
          <a:p>
            <a:pPr lvl="1"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Computation Needs (CPU’s, Memory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Bandwith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…)</a:t>
            </a:r>
          </a:p>
          <a:p>
            <a:pPr lvl="1"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Data Storage</a:t>
            </a:r>
          </a:p>
          <a:p>
            <a:pPr lvl="1"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Define this parameters in function of your hardware and time to serve forecast.</a:t>
            </a: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74638" y="338138"/>
            <a:ext cx="3306762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Computational</a:t>
            </a:r>
            <a:r>
              <a:rPr lang="es-E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Demands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13115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Workflow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255406"/>
            <a:ext cx="8589254" cy="51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15392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3D Outputs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595437"/>
            <a:ext cx="74009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2149475"/>
            <a:ext cx="8526462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dirty="0">
              <a:solidFill>
                <a:schemeClr val="hlink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NMMB Case:</a:t>
            </a:r>
          </a:p>
          <a:p>
            <a:pPr algn="l"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Optimizing an atmospheric model.</a:t>
            </a:r>
          </a:p>
          <a:p>
            <a:pPr algn="l">
              <a:defRPr/>
            </a:pPr>
            <a:endParaRPr lang="en-US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WRF Case:</a:t>
            </a:r>
          </a:p>
          <a:p>
            <a:pPr algn="l"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Setting and running an atmospheric model.</a:t>
            </a: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254268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Practical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Examples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7037128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NMMB: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Nonhydrostatic </a:t>
            </a: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Multiscale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Model on the B grid</a:t>
            </a:r>
          </a:p>
          <a:p>
            <a:pPr algn="l">
              <a:defRPr/>
            </a:pP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25853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We run this model and we try to optimize it.</a:t>
            </a:r>
          </a:p>
          <a:p>
            <a:pPr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Many different approaches to do it.</a:t>
            </a: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We are interested on communications pattern. We will use a tracing software to represent what is doing the model.</a:t>
            </a: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 err="1" smtClean="0">
                <a:solidFill>
                  <a:schemeClr val="tx2"/>
                </a:solidFill>
                <a:latin typeface="Century Gothic" pitchFamily="34" charset="0"/>
              </a:rPr>
              <a:t>Paraver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 Tool: http://www.bsc.es/computer-sciences/performance-tools/paraver</a:t>
            </a: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261385"/>
            <a:ext cx="8604448" cy="134513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305024" y="3789432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Traces </a:t>
            </a:r>
            <a:r>
              <a:rPr lang="es-ES" dirty="0" err="1"/>
              <a:t>lowres</a:t>
            </a:r>
            <a:r>
              <a:rPr lang="es-ES" dirty="0"/>
              <a:t> </a:t>
            </a:r>
            <a:r>
              <a:rPr lang="es-ES" dirty="0" err="1"/>
              <a:t>config</a:t>
            </a:r>
            <a:r>
              <a:rPr lang="es-ES" dirty="0"/>
              <a:t>, 64 </a:t>
            </a:r>
            <a:r>
              <a:rPr lang="es-ES" dirty="0" err="1"/>
              <a:t>CPU’s</a:t>
            </a:r>
            <a:r>
              <a:rPr lang="es-ES" dirty="0"/>
              <a:t>,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timestep</a:t>
            </a:r>
            <a:r>
              <a:rPr lang="es-ES" dirty="0"/>
              <a:t>.</a:t>
            </a:r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23" y="4593535"/>
            <a:ext cx="930653" cy="20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1477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With this software, we can answer questions as:</a:t>
            </a: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How/When are the routines executed ¿?</a:t>
            </a:r>
          </a:p>
          <a:p>
            <a:pPr lvl="1"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98479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NMMB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5" y="2114549"/>
            <a:ext cx="812784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Is taking more time in calculate or communicate ¿?</a:t>
            </a:r>
          </a:p>
          <a:p>
            <a:pPr lvl="1"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98479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NMMB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895475"/>
            <a:ext cx="70294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3416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CPU#1 is sending to ¿?</a:t>
            </a:r>
          </a:p>
          <a:p>
            <a:pPr lvl="1"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CPU#1 is receiving from ¿?</a:t>
            </a: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98479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NMMB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1779413"/>
            <a:ext cx="8624887" cy="187206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4552950"/>
            <a:ext cx="8592907" cy="18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281058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NMMB: Optimizations 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4" y="1629383"/>
            <a:ext cx="8820757" cy="1378946"/>
          </a:xfrm>
          <a:prstGeom prst="rect">
            <a:avLst/>
          </a:prstGeom>
        </p:spPr>
      </p:pic>
      <p:pic>
        <p:nvPicPr>
          <p:cNvPr id="9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" y="4293679"/>
            <a:ext cx="8820757" cy="1378945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435346" y="3213559"/>
            <a:ext cx="8334073" cy="14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ISEND / RUN / WAIT, </a:t>
            </a:r>
            <a:r>
              <a:rPr lang="es-ES" sz="1800" dirty="0"/>
              <a:t>ISEND / RUN / </a:t>
            </a:r>
            <a:r>
              <a:rPr lang="es-ES" sz="1800" dirty="0" smtClean="0"/>
              <a:t>WAIT, </a:t>
            </a:r>
            <a:r>
              <a:rPr lang="es-ES" sz="1800" dirty="0"/>
              <a:t>ISEND / RUN / </a:t>
            </a:r>
            <a:r>
              <a:rPr lang="es-ES" sz="1800" dirty="0" smtClean="0"/>
              <a:t>WAIT…</a:t>
            </a:r>
          </a:p>
          <a:p>
            <a:r>
              <a:rPr lang="es-ES" sz="1800" dirty="0" smtClean="0"/>
              <a:t>“</a:t>
            </a:r>
            <a:r>
              <a:rPr lang="es-ES" sz="1800" dirty="0" err="1" smtClean="0"/>
              <a:t>Staircase</a:t>
            </a:r>
            <a:r>
              <a:rPr lang="es-ES" sz="1800" dirty="0" smtClean="0"/>
              <a:t> </a:t>
            </a:r>
            <a:r>
              <a:rPr lang="es-ES" sz="1800" dirty="0" err="1" smtClean="0"/>
              <a:t>effect</a:t>
            </a:r>
            <a:r>
              <a:rPr lang="es-ES" sz="1800" dirty="0" smtClean="0"/>
              <a:t>”, </a:t>
            </a:r>
            <a:r>
              <a:rPr lang="es-ES" sz="1800" dirty="0" err="1" smtClean="0"/>
              <a:t>less</a:t>
            </a:r>
            <a:r>
              <a:rPr lang="es-ES" sz="1800" dirty="0" smtClean="0"/>
              <a:t> performance</a:t>
            </a: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435346" y="5780069"/>
            <a:ext cx="8334073" cy="77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smtClean="0"/>
              <a:t>ISEND / RUN, </a:t>
            </a:r>
            <a:r>
              <a:rPr lang="es-ES" sz="1800" dirty="0"/>
              <a:t>ISEND / </a:t>
            </a:r>
            <a:r>
              <a:rPr lang="es-ES" sz="1800" dirty="0" smtClean="0"/>
              <a:t>RUN, </a:t>
            </a:r>
            <a:r>
              <a:rPr lang="es-ES" sz="1800" dirty="0"/>
              <a:t>ISEND / </a:t>
            </a:r>
            <a:r>
              <a:rPr lang="es-ES" sz="1800" dirty="0" smtClean="0"/>
              <a:t>RUN…) WAITALL…</a:t>
            </a:r>
          </a:p>
          <a:p>
            <a:r>
              <a:rPr lang="es-ES" sz="1800" dirty="0" smtClean="0"/>
              <a:t>“</a:t>
            </a:r>
            <a:r>
              <a:rPr lang="es-ES" sz="1800" dirty="0" err="1" smtClean="0"/>
              <a:t>Staircase</a:t>
            </a:r>
            <a:r>
              <a:rPr lang="es-ES" sz="1800" dirty="0" smtClean="0"/>
              <a:t> </a:t>
            </a:r>
            <a:r>
              <a:rPr lang="es-ES" sz="1800" dirty="0" err="1" smtClean="0"/>
              <a:t>effect</a:t>
            </a:r>
            <a:r>
              <a:rPr lang="es-ES" sz="1800" dirty="0" smtClean="0"/>
              <a:t>” </a:t>
            </a:r>
            <a:r>
              <a:rPr lang="es-ES" sz="1800" dirty="0" err="1" smtClean="0"/>
              <a:t>dissapears</a:t>
            </a:r>
            <a:r>
              <a:rPr lang="es-ES" sz="1800" dirty="0" smtClean="0"/>
              <a:t>, </a:t>
            </a:r>
            <a:r>
              <a:rPr lang="es-ES" sz="1800" dirty="0" err="1" smtClean="0"/>
              <a:t>much</a:t>
            </a:r>
            <a:r>
              <a:rPr lang="es-ES" sz="1800" dirty="0" smtClean="0"/>
              <a:t> </a:t>
            </a:r>
            <a:r>
              <a:rPr lang="es-ES" sz="1800" dirty="0" err="1" smtClean="0"/>
              <a:t>balanced</a:t>
            </a:r>
            <a:r>
              <a:rPr lang="es-ES" sz="1800" dirty="0" smtClean="0"/>
              <a:t>.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N WAITS, 1 WAITALL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50167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dirty="0">
              <a:solidFill>
                <a:schemeClr val="hlink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Presentation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Introduction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Models in 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BSC</a:t>
            </a:r>
          </a:p>
          <a:p>
            <a:pPr algn="l">
              <a:buFontTx/>
              <a:buChar char="•"/>
              <a:defRPr/>
            </a:pPr>
            <a:endParaRPr lang="en-US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Parallelizing Atmospheric Models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Two practical cases:</a:t>
            </a:r>
          </a:p>
          <a:p>
            <a:pPr lvl="1" algn="l">
              <a:buFontTx/>
              <a:buChar char="•"/>
              <a:defRPr/>
            </a:pPr>
            <a:endParaRPr lang="en-US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NMMB: 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Nonhydrostatic </a:t>
            </a:r>
            <a:r>
              <a:rPr lang="en-US" dirty="0" err="1">
                <a:solidFill>
                  <a:schemeClr val="tx2"/>
                </a:solidFill>
                <a:latin typeface="Century Gothic" pitchFamily="34" charset="0"/>
              </a:rPr>
              <a:t>Multiscale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 Model on the B grid</a:t>
            </a:r>
            <a:endParaRPr lang="en-US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WRF: Weather Research Forecast</a:t>
            </a:r>
          </a:p>
          <a:p>
            <a:pPr lvl="1"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328613" y="338138"/>
            <a:ext cx="106997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Outline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5078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Weather Research Forecast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is the latest numerical program model to be adopted by NOAA's National Weather Service. It is also being adopted by meteorological services worldwide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WRF to be in the public domain for use by any 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person.</a:t>
            </a: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Current version: 3.4.1</a:t>
            </a: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Software requirements</a:t>
            </a:r>
          </a:p>
          <a:p>
            <a:pPr lvl="1"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Fortran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90 or 95 and C compiler</a:t>
            </a:r>
          </a:p>
          <a:p>
            <a:pPr lvl="1" algn="l">
              <a:buFontTx/>
              <a:buChar char="•"/>
              <a:defRPr/>
            </a:pPr>
            <a:r>
              <a:rPr lang="en-US" sz="1800" dirty="0" err="1" smtClean="0">
                <a:solidFill>
                  <a:schemeClr val="tx2"/>
                </a:solidFill>
                <a:latin typeface="Century Gothic" pitchFamily="34" charset="0"/>
              </a:rPr>
              <a:t>perl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5.04 or later</a:t>
            </a:r>
          </a:p>
          <a:p>
            <a:pPr lvl="1"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If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MPI and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OpenMP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 compilation is desired, MPI or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OpenMP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 libraries are required</a:t>
            </a:r>
          </a:p>
          <a:p>
            <a:pPr lvl="1"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WRF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I/O API supports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netCDF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pnetCDF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, PHD5,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GriB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 1 and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GriB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2</a:t>
            </a:r>
          </a:p>
          <a:p>
            <a:pPr lvl="1" algn="l">
              <a:buFontTx/>
              <a:buChar char="•"/>
              <a:defRPr/>
            </a:pPr>
            <a:r>
              <a:rPr lang="en-US" sz="1800" dirty="0" err="1" smtClean="0">
                <a:solidFill>
                  <a:schemeClr val="tx2"/>
                </a:solidFill>
                <a:latin typeface="Century Gothic" pitchFamily="34" charset="0"/>
              </a:rPr>
              <a:t>csh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and Bourne shell, make, M4,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sed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awk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, and the </a:t>
            </a: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uname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 command</a:t>
            </a:r>
          </a:p>
          <a:p>
            <a:pPr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Nice </a:t>
            </a: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Online tutorial: http://www.mmm.ucar.edu/wrf/OnLineTutorial/index.htm</a:t>
            </a: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23230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WRF: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Introduction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863012" cy="56323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If you have a computer at home, you can run WRF and make your own forecast !!!</a:t>
            </a:r>
          </a:p>
          <a:p>
            <a:pPr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WRF can run on a large number of architectures.</a:t>
            </a: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entury Gothic" pitchFamily="34" charset="0"/>
              </a:rPr>
              <a:t>For example, the choices for a Linux computer looks like this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:</a:t>
            </a: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d</a:t>
            </a:r>
            <a:r>
              <a:rPr lang="en-US" sz="1800" dirty="0" err="1" smtClean="0">
                <a:solidFill>
                  <a:schemeClr val="tx2"/>
                </a:solidFill>
                <a:latin typeface="Century Gothic" pitchFamily="34" charset="0"/>
              </a:rPr>
              <a:t>mpar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: distributed memory parallelism (MPI)</a:t>
            </a:r>
          </a:p>
          <a:p>
            <a:pPr algn="l">
              <a:buFontTx/>
              <a:buChar char="•"/>
              <a:defRPr/>
            </a:pPr>
            <a:r>
              <a:rPr lang="en-US" sz="1800" dirty="0" err="1">
                <a:solidFill>
                  <a:schemeClr val="tx2"/>
                </a:solidFill>
                <a:latin typeface="Century Gothic" pitchFamily="34" charset="0"/>
              </a:rPr>
              <a:t>s</a:t>
            </a:r>
            <a:r>
              <a:rPr lang="en-US" sz="1800" dirty="0" err="1" smtClean="0">
                <a:solidFill>
                  <a:schemeClr val="tx2"/>
                </a:solidFill>
                <a:latin typeface="Century Gothic" pitchFamily="34" charset="0"/>
              </a:rPr>
              <a:t>mpar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: shared memory parallelism (</a:t>
            </a:r>
            <a:r>
              <a:rPr lang="en-US" sz="1800" dirty="0" err="1" smtClean="0">
                <a:solidFill>
                  <a:schemeClr val="tx2"/>
                </a:solidFill>
                <a:latin typeface="Century Gothic" pitchFamily="34" charset="0"/>
              </a:rPr>
              <a:t>OpenMP</a:t>
            </a: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247375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WRF: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Architectures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30220" y="2914649"/>
            <a:ext cx="7280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1. Linux i486 i586 i686,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gfortran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(serial)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2. Linux i486 i586 i686,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gfortran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smpar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3. Linux i486 i586 i686,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gfortran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dmpar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4. Linux i486 i586 i686,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gfortran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dm+sm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5. Linux i486 i586 i686, g95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(serial)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6. Linux i486 i586 i686, g95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dmpar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7. Linux i486 i586 i686, PGI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(serial)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8. Linux i486 i586 i686, PGI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smpar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9. Linux i486 i586 i686, PGI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dmpar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10. Linux i486 i586 i686, PGI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dm+sm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11. Linux x86_64 i486 i586 i686,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ifort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(non-SGI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installations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 (serial)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12. Linux x86_64 i486 i586 i686,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ifort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(non-SGI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installations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smpar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13. Linux x86_64 i486 i586 i686,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ifort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(non-SGI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installations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dmpar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14. Linux x86_64 i486 i586 i686,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ifort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(non-SGI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installations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dm+sm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15. Linux i486 i586 i686 x86_64,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PathScale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pathcc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(serial)</a:t>
            </a:r>
          </a:p>
          <a:p>
            <a:pPr algn="l"/>
            <a:r>
              <a:rPr lang="es-ES" sz="1050" dirty="0">
                <a:latin typeface="Courier New" pitchFamily="49" charset="0"/>
                <a:cs typeface="Courier New" pitchFamily="49" charset="0"/>
              </a:rPr>
              <a:t>16. Linux i486 i586 i686 x86_64,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PathScale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pathcc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50" dirty="0" err="1">
                <a:latin typeface="Courier New" pitchFamily="49" charset="0"/>
                <a:cs typeface="Courier New" pitchFamily="49" charset="0"/>
              </a:rPr>
              <a:t>dmpar</a:t>
            </a:r>
            <a:r>
              <a:rPr lang="es-ES" sz="105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05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885825" y="4889985"/>
            <a:ext cx="7371542" cy="638175"/>
            <a:chOff x="885825" y="4889985"/>
            <a:chExt cx="7371542" cy="638175"/>
          </a:xfrm>
        </p:grpSpPr>
        <p:sp>
          <p:nvSpPr>
            <p:cNvPr id="8" name="7 Rectángulo"/>
            <p:cNvSpPr/>
            <p:nvPr/>
          </p:nvSpPr>
          <p:spPr bwMode="auto">
            <a:xfrm>
              <a:off x="885825" y="4889985"/>
              <a:ext cx="5057775" cy="638175"/>
            </a:xfrm>
            <a:prstGeom prst="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638117" y="5009017"/>
              <a:ext cx="1619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3300"/>
                  </a:solidFill>
                </a:rPr>
                <a:t>OPTIONS</a:t>
              </a:r>
              <a:endParaRPr lang="es-ES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885825" y="2552700"/>
            <a:ext cx="7371542" cy="638175"/>
            <a:chOff x="885825" y="2552700"/>
            <a:chExt cx="7371542" cy="638175"/>
          </a:xfrm>
        </p:grpSpPr>
        <p:sp>
          <p:nvSpPr>
            <p:cNvPr id="4" name="3 Rectángulo"/>
            <p:cNvSpPr/>
            <p:nvPr/>
          </p:nvSpPr>
          <p:spPr bwMode="auto">
            <a:xfrm>
              <a:off x="885825" y="2552700"/>
              <a:ext cx="3400425" cy="638175"/>
            </a:xfrm>
            <a:prstGeom prst="rect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638117" y="2671732"/>
              <a:ext cx="1619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00FF"/>
                  </a:solidFill>
                </a:rPr>
                <a:t>COMPILERS</a:t>
              </a:r>
              <a:endParaRPr lang="es-E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885825" y="3908910"/>
            <a:ext cx="7538229" cy="638175"/>
            <a:chOff x="885825" y="3908910"/>
            <a:chExt cx="7538229" cy="638175"/>
          </a:xfrm>
        </p:grpSpPr>
        <p:sp>
          <p:nvSpPr>
            <p:cNvPr id="7" name="6 Rectángulo"/>
            <p:cNvSpPr/>
            <p:nvPr/>
          </p:nvSpPr>
          <p:spPr bwMode="auto">
            <a:xfrm>
              <a:off x="885825" y="3908910"/>
              <a:ext cx="5057775" cy="638175"/>
            </a:xfrm>
            <a:prstGeom prst="rect">
              <a:avLst/>
            </a:prstGeom>
            <a:ln>
              <a:solidFill>
                <a:srgbClr val="CCFF33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471429" y="4027943"/>
              <a:ext cx="1952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CCFF33"/>
                  </a:solidFill>
                </a:rPr>
                <a:t>OPTIMIZATIONS</a:t>
              </a:r>
              <a:endParaRPr lang="es-ES" dirty="0">
                <a:solidFill>
                  <a:srgbClr val="CCFF33"/>
                </a:solidFill>
              </a:endParaRPr>
            </a:p>
          </p:txBody>
        </p:sp>
      </p:grpSp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863012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To run it in a platform, you need to compile it with the right compiler, options and flags.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n-US" sz="1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235352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WRF: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Compilation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86646" y="1781175"/>
            <a:ext cx="64610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Settings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x86_64 Linux,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gfortran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compiler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  (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smpar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#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DMPARALLEL      =        1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OMPCPP          =        -D_OPENMP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OMP             =       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fopenmp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OMPCC           =       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fopenmp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SFC             =      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gfortran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SCC             =      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gcc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CCOMP           =      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gcc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DM_FC           =       mpif90 -f90=$(SFC)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DM_CC           =      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mpicc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-cc=$(SCC)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FC              =        $(SFC)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CC              =       $(SCC) -DFSEEKO64_OK 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LD              =       $(FC)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RWORDSIZE       =       $(NATIVE_RWORDSIZE)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PROMOTION       =       # -fdefault-real-8  #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uncomment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manually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ARCH_LOCAL      =       -DNONSTANDARD_SYSTEM_SUBR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CFLAGS_LOCAL    =       -w -O3 -c -DLANDREAD_STUB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LDFLAGS_LOCAL   =       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CPLUSPLUSLIB    =       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ESMF_LDFLAG     =       $(CPLUSPLUSLIB)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FCOPTIM         =       -O3 -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ftree-vectorize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ftree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loop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-linear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funroll-loops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FCREDUCEDOPT	=       $(FCOPTIM)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FCNOOPT		=       -O0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FCDEBUG         =       # -g $(FCNOOPT)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FORMAT_FIXED    =      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ffixed-form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FORMAT_FREE     =      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ffree-form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ffree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-line-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length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none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FCSUFFIX        =       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BYTESWAPIO      =      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fconvert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big-endian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frecord-marker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=4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FCBASEOPTS_NO_G =       -w $(FORMAT_FREE) $(BYTESWAPIO)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FCBASEOPTS      =       $(FCBASEOPTS_NO_G) $(FCDEBUG)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MODULE_SRCH_FLAG =     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TRADFLAG        =      -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traditional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CPP             =      /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lib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cpp</a:t>
            </a:r>
            <a:r>
              <a:rPr lang="es-ES" sz="800" dirty="0">
                <a:latin typeface="Courier New" pitchFamily="49" charset="0"/>
                <a:cs typeface="Courier New" pitchFamily="49" charset="0"/>
              </a:rPr>
              <a:t> -C -P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AR              =     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ar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ARFLAGS         =     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ru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M4              =      m4 -G</a:t>
            </a: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RANLIB          =      </a:t>
            </a:r>
            <a:r>
              <a:rPr lang="es-ES" sz="800" dirty="0" err="1">
                <a:latin typeface="Courier New" pitchFamily="49" charset="0"/>
                <a:cs typeface="Courier New" pitchFamily="49" charset="0"/>
              </a:rPr>
              <a:t>ranlib</a:t>
            </a:r>
            <a:endParaRPr lang="es-ES" sz="8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s-ES" sz="800" dirty="0">
                <a:latin typeface="Courier New" pitchFamily="49" charset="0"/>
                <a:cs typeface="Courier New" pitchFamily="49" charset="0"/>
              </a:rPr>
              <a:t>CC_TOOLS        =      $(SCC)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448300" y="6248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Then</a:t>
            </a:r>
            <a:r>
              <a:rPr lang="es-ES" dirty="0" smtClean="0"/>
              <a:t>, </a:t>
            </a:r>
            <a:r>
              <a:rPr lang="es-ES" dirty="0" err="1" smtClean="0"/>
              <a:t>you</a:t>
            </a:r>
            <a:r>
              <a:rPr lang="es-ES" dirty="0" smtClean="0"/>
              <a:t> can compile </a:t>
            </a:r>
            <a:r>
              <a:rPr lang="es-ES" dirty="0" err="1" smtClean="0"/>
              <a:t>it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7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316464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WRF: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Running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the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model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3 Imagen" descr="Captu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09688"/>
            <a:ext cx="678815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Captu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309688"/>
            <a:ext cx="134302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156450" y="5285323"/>
            <a:ext cx="186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128 </a:t>
            </a:r>
            <a:r>
              <a:rPr lang="es-ES" dirty="0" err="1" smtClean="0"/>
              <a:t>CPU’s</a:t>
            </a:r>
            <a:endParaRPr lang="es-ES" dirty="0" smtClean="0"/>
          </a:p>
          <a:p>
            <a:r>
              <a:rPr lang="es-ES" dirty="0" err="1" smtClean="0"/>
              <a:t>Iberian</a:t>
            </a:r>
            <a:r>
              <a:rPr lang="es-ES" dirty="0" smtClean="0"/>
              <a:t> </a:t>
            </a:r>
            <a:r>
              <a:rPr lang="es-ES" dirty="0" err="1" smtClean="0"/>
              <a:t>Peninsula</a:t>
            </a:r>
            <a:endParaRPr lang="es-ES" dirty="0" smtClean="0"/>
          </a:p>
          <a:p>
            <a:r>
              <a:rPr lang="es-ES" dirty="0" smtClean="0"/>
              <a:t>Mare </a:t>
            </a:r>
            <a:r>
              <a:rPr lang="es-ES" dirty="0" err="1" smtClean="0"/>
              <a:t>Nostrum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16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272702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WRF: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Viewing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Results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34"/>
            <a:ext cx="3809069" cy="326491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307209"/>
            <a:ext cx="3809069" cy="326491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94" y="2849575"/>
            <a:ext cx="2938425" cy="39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59025" y="2982913"/>
            <a:ext cx="4364038" cy="110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GRÀCIES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2862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dirty="0">
              <a:solidFill>
                <a:schemeClr val="hlink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Made my education in FIB.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Finished on 2005.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Then working in different places.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And 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four years 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ago, I went to the BSC and started to work on Earth Sciences Dpt.</a:t>
            </a: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1706563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Presentation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50167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Assuring daily execution on the model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Crash recovery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Monitoring the Model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Assuring transfers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Timing the execution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Results have to be on time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Data Storage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Huge size of data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Storing and cleaning</a:t>
            </a:r>
          </a:p>
          <a:p>
            <a:pPr lvl="1"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Helping researchers in modeling/running/optimization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And many more...</a:t>
            </a: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74638" y="338138"/>
            <a:ext cx="32896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IT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tasks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in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Earth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Sciences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5632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dirty="0">
              <a:solidFill>
                <a:schemeClr val="hlink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Meteorological Modeling</a:t>
            </a:r>
          </a:p>
          <a:p>
            <a:pPr lvl="1" algn="l">
              <a:buFontTx/>
              <a:buChar char="•"/>
              <a:defRPr/>
            </a:pPr>
            <a:r>
              <a:rPr lang="en-US" i="1" dirty="0">
                <a:solidFill>
                  <a:schemeClr val="tx2"/>
                </a:solidFill>
                <a:latin typeface="Century Gothic" pitchFamily="34" charset="0"/>
              </a:rPr>
              <a:t>WRF: Weather Research Forecasting</a:t>
            </a:r>
          </a:p>
          <a:p>
            <a:pPr lvl="2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Fortran Code</a:t>
            </a:r>
          </a:p>
          <a:p>
            <a:pPr lvl="2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MPI, </a:t>
            </a:r>
            <a:r>
              <a:rPr lang="en-US" dirty="0" err="1">
                <a:solidFill>
                  <a:schemeClr val="tx2"/>
                </a:solidFill>
                <a:latin typeface="Century Gothic" pitchFamily="34" charset="0"/>
              </a:rPr>
              <a:t>OpenMP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 and CUDA</a:t>
            </a:r>
          </a:p>
          <a:p>
            <a:pPr lvl="2"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Emissions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HERMES: High-Elective Resolution </a:t>
            </a:r>
            <a:r>
              <a:rPr lang="en-US" dirty="0" err="1">
                <a:solidFill>
                  <a:schemeClr val="tx2"/>
                </a:solidFill>
                <a:latin typeface="Century Gothic" pitchFamily="34" charset="0"/>
              </a:rPr>
              <a:t>Modelling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lvl="1" algn="l"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Emissions 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System V2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lvl="2" algn="l"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C++ 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Code</a:t>
            </a:r>
          </a:p>
          <a:p>
            <a:pPr lvl="2" algn="l"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MPI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Air Quality Forecasting</a:t>
            </a:r>
          </a:p>
          <a:p>
            <a:pPr lvl="1" algn="l">
              <a:buFontTx/>
              <a:buChar char="•"/>
              <a:defRPr/>
            </a:pPr>
            <a:r>
              <a:rPr lang="en-US" i="1" dirty="0">
                <a:solidFill>
                  <a:schemeClr val="tx2"/>
                </a:solidFill>
                <a:latin typeface="Century Gothic" pitchFamily="34" charset="0"/>
              </a:rPr>
              <a:t>CMAQ: Community </a:t>
            </a:r>
            <a:r>
              <a:rPr lang="en-US" i="1" dirty="0" err="1">
                <a:solidFill>
                  <a:schemeClr val="tx2"/>
                </a:solidFill>
                <a:latin typeface="Century Gothic" pitchFamily="34" charset="0"/>
              </a:rPr>
              <a:t>Multiscale</a:t>
            </a:r>
            <a:r>
              <a:rPr lang="en-US" i="1" dirty="0">
                <a:solidFill>
                  <a:schemeClr val="tx2"/>
                </a:solidFill>
                <a:latin typeface="Century Gothic" pitchFamily="34" charset="0"/>
              </a:rPr>
              <a:t> Air Quality</a:t>
            </a:r>
          </a:p>
          <a:p>
            <a:pPr lvl="2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Fortran Code</a:t>
            </a:r>
          </a:p>
          <a:p>
            <a:pPr lvl="2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MPI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128588" y="327025"/>
            <a:ext cx="2300287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Models</a:t>
            </a:r>
            <a:r>
              <a:rPr lang="es-E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in ES-BSC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1143000"/>
            <a:ext cx="20367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951163"/>
            <a:ext cx="20351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765675"/>
            <a:ext cx="20161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56323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Mineral 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Dust Modeling</a:t>
            </a:r>
          </a:p>
          <a:p>
            <a:pPr lvl="1" algn="l">
              <a:buFontTx/>
              <a:buChar char="•"/>
              <a:defRPr/>
            </a:pPr>
            <a:r>
              <a:rPr lang="en-US" i="1" dirty="0">
                <a:solidFill>
                  <a:schemeClr val="tx2"/>
                </a:solidFill>
                <a:latin typeface="Century Gothic" pitchFamily="34" charset="0"/>
              </a:rPr>
              <a:t>BSC-DREAM8b: Dust </a:t>
            </a:r>
            <a:r>
              <a:rPr lang="en-US" i="1" dirty="0" err="1">
                <a:solidFill>
                  <a:schemeClr val="tx2"/>
                </a:solidFill>
                <a:latin typeface="Century Gothic" pitchFamily="34" charset="0"/>
              </a:rPr>
              <a:t>REgional</a:t>
            </a:r>
            <a:r>
              <a:rPr lang="en-US" i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i="1" dirty="0" smtClean="0">
                <a:solidFill>
                  <a:schemeClr val="tx2"/>
                </a:solidFill>
                <a:latin typeface="Century Gothic" pitchFamily="34" charset="0"/>
              </a:rPr>
              <a:t>Atmospheric</a:t>
            </a:r>
          </a:p>
          <a:p>
            <a:pPr lvl="1" algn="l">
              <a:defRPr/>
            </a:pPr>
            <a:r>
              <a:rPr lang="en-US" i="1" dirty="0" smtClean="0">
                <a:solidFill>
                  <a:schemeClr val="tx2"/>
                </a:solidFill>
                <a:latin typeface="Century Gothic" pitchFamily="34" charset="0"/>
              </a:rPr>
              <a:t>Model</a:t>
            </a:r>
            <a:endParaRPr lang="en-US" i="1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Fortran Code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Not parallel</a:t>
            </a:r>
          </a:p>
          <a:p>
            <a:pPr algn="l">
              <a:buFontTx/>
              <a:buChar char="•"/>
              <a:defRPr/>
            </a:pPr>
            <a:endParaRPr lang="en-US" dirty="0" smtClean="0"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NMMB/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BSC-CTM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Meteorology-Chemistry coupled model</a:t>
            </a:r>
          </a:p>
          <a:p>
            <a:pPr lvl="1" algn="l">
              <a:buFontTx/>
              <a:buChar char="•"/>
              <a:defRPr/>
            </a:pPr>
            <a:r>
              <a:rPr lang="en-US" dirty="0" err="1" smtClean="0">
                <a:solidFill>
                  <a:schemeClr val="tx2"/>
                </a:solidFill>
                <a:latin typeface="Century Gothic" pitchFamily="34" charset="0"/>
              </a:rPr>
              <a:t>Meteo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. Driver: Nonhydrostatic </a:t>
            </a:r>
            <a:r>
              <a:rPr lang="en-US" dirty="0" err="1">
                <a:solidFill>
                  <a:schemeClr val="tx2"/>
                </a:solidFill>
                <a:latin typeface="Century Gothic" pitchFamily="34" charset="0"/>
              </a:rPr>
              <a:t>Multiscale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n-US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Model 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on the B grid (NMMB) 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Fortran Code</a:t>
            </a:r>
          </a:p>
          <a:p>
            <a:pPr lvl="1" algn="l"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MPI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endParaRPr lang="en-US" dirty="0"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Climate Change</a:t>
            </a:r>
          </a:p>
          <a:p>
            <a:pPr lvl="1" algn="l">
              <a:buFontTx/>
              <a:buChar char="•"/>
              <a:defRPr/>
            </a:pPr>
            <a:r>
              <a:rPr lang="en-US" i="1" dirty="0">
                <a:solidFill>
                  <a:schemeClr val="tx2"/>
                </a:solidFill>
                <a:latin typeface="Century Gothic" pitchFamily="34" charset="0"/>
              </a:rPr>
              <a:t>EC-EARTH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Fortran, C</a:t>
            </a: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MPI, </a:t>
            </a:r>
            <a:r>
              <a:rPr lang="en-US" dirty="0" err="1">
                <a:solidFill>
                  <a:schemeClr val="tx2"/>
                </a:solidFill>
                <a:latin typeface="Century Gothic" pitchFamily="34" charset="0"/>
              </a:rPr>
              <a:t>OpenMP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128588" y="327025"/>
            <a:ext cx="2300287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Models</a:t>
            </a:r>
            <a:r>
              <a:rPr lang="es-E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in ES-BSC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441686"/>
            <a:ext cx="35528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16" y="1212677"/>
            <a:ext cx="2518643" cy="176864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3247321"/>
            <a:ext cx="2579909" cy="1704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693330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What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does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“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Simulate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”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means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from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an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IT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point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of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view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?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3568" y="2276872"/>
            <a:ext cx="2016224" cy="2232248"/>
            <a:chOff x="683568" y="2276872"/>
            <a:chExt cx="2016224" cy="2232248"/>
          </a:xfrm>
        </p:grpSpPr>
        <p:sp>
          <p:nvSpPr>
            <p:cNvPr id="4" name="3 Rectángulo"/>
            <p:cNvSpPr/>
            <p:nvPr/>
          </p:nvSpPr>
          <p:spPr>
            <a:xfrm>
              <a:off x="827584" y="2276872"/>
              <a:ext cx="165618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INITIAL</a:t>
              </a:r>
            </a:p>
            <a:p>
              <a:pPr algn="ctr"/>
              <a:r>
                <a:rPr lang="es-ES" dirty="0" smtClean="0"/>
                <a:t>DATA</a:t>
              </a:r>
              <a:endParaRPr lang="es-ES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83568" y="3555013"/>
              <a:ext cx="20162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Observations</a:t>
              </a:r>
              <a:endParaRPr lang="es-ES" sz="1400" dirty="0">
                <a:solidFill>
                  <a:schemeClr val="tx2"/>
                </a:solidFill>
                <a:latin typeface="Century Gothic" pitchFamily="34" charset="0"/>
              </a:endParaRPr>
            </a:p>
            <a:p>
              <a:r>
                <a:rPr lang="es-ES" sz="1400" dirty="0">
                  <a:solidFill>
                    <a:schemeClr val="tx2"/>
                  </a:solidFill>
                  <a:latin typeface="Century Gothic" pitchFamily="34" charset="0"/>
                </a:rPr>
                <a:t>Data </a:t>
              </a:r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from</a:t>
              </a:r>
              <a:r>
                <a:rPr lang="es-ES" sz="1400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other</a:t>
              </a:r>
              <a:r>
                <a:rPr lang="es-ES" sz="1400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models</a:t>
              </a:r>
              <a:endParaRPr lang="es-ES" sz="1400" dirty="0">
                <a:solidFill>
                  <a:schemeClr val="tx2"/>
                </a:solidFill>
                <a:latin typeface="Century Gothic" pitchFamily="34" charset="0"/>
              </a:endParaRPr>
            </a:p>
            <a:p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Empty</a:t>
              </a:r>
              <a:endParaRPr lang="es-ES" sz="1400" dirty="0">
                <a:solidFill>
                  <a:schemeClr val="tx2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483768" y="2276872"/>
            <a:ext cx="3096344" cy="1801361"/>
            <a:chOff x="2483768" y="2276872"/>
            <a:chExt cx="3096344" cy="1801361"/>
          </a:xfrm>
        </p:grpSpPr>
        <p:sp>
          <p:nvSpPr>
            <p:cNvPr id="5" name="4 Rectángulo"/>
            <p:cNvSpPr/>
            <p:nvPr/>
          </p:nvSpPr>
          <p:spPr>
            <a:xfrm>
              <a:off x="3707904" y="2276872"/>
              <a:ext cx="165618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MODEL</a:t>
              </a:r>
              <a:endParaRPr lang="es-ES" dirty="0"/>
            </a:p>
          </p:txBody>
        </p:sp>
        <p:cxnSp>
          <p:nvCxnSpPr>
            <p:cNvPr id="7" name="6 Conector recto de flecha"/>
            <p:cNvCxnSpPr>
              <a:stCxn id="4" idx="3"/>
              <a:endCxn id="5" idx="1"/>
            </p:cNvCxnSpPr>
            <p:nvPr/>
          </p:nvCxnSpPr>
          <p:spPr>
            <a:xfrm>
              <a:off x="2483768" y="2852936"/>
              <a:ext cx="12241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3563888" y="3555013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chemeClr val="tx2"/>
                  </a:solidFill>
                  <a:latin typeface="Century Gothic" pitchFamily="34" charset="0"/>
                </a:rPr>
                <a:t>A </a:t>
              </a:r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collection</a:t>
              </a:r>
              <a:r>
                <a:rPr lang="es-ES" sz="1400" dirty="0">
                  <a:solidFill>
                    <a:schemeClr val="tx2"/>
                  </a:solidFill>
                  <a:latin typeface="Century Gothic" pitchFamily="34" charset="0"/>
                </a:rPr>
                <a:t> of </a:t>
              </a:r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codes</a:t>
              </a:r>
              <a:endParaRPr lang="es-ES" sz="1400" dirty="0">
                <a:solidFill>
                  <a:schemeClr val="tx2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364088" y="2276872"/>
            <a:ext cx="3168352" cy="2231087"/>
            <a:chOff x="5364088" y="2276872"/>
            <a:chExt cx="3168352" cy="2231087"/>
          </a:xfrm>
        </p:grpSpPr>
        <p:sp>
          <p:nvSpPr>
            <p:cNvPr id="6" name="5 Rectángulo"/>
            <p:cNvSpPr/>
            <p:nvPr/>
          </p:nvSpPr>
          <p:spPr>
            <a:xfrm>
              <a:off x="6660232" y="2276872"/>
              <a:ext cx="165618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RESULTS</a:t>
              </a:r>
              <a:endParaRPr lang="es-ES" dirty="0"/>
            </a:p>
          </p:txBody>
        </p:sp>
        <p:cxnSp>
          <p:nvCxnSpPr>
            <p:cNvPr id="8" name="7 Conector recto de flecha"/>
            <p:cNvCxnSpPr>
              <a:stCxn id="5" idx="3"/>
              <a:endCxn id="6" idx="1"/>
            </p:cNvCxnSpPr>
            <p:nvPr/>
          </p:nvCxnSpPr>
          <p:spPr>
            <a:xfrm>
              <a:off x="5364088" y="2852936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10 CuadroTexto"/>
            <p:cNvSpPr txBox="1"/>
            <p:nvPr/>
          </p:nvSpPr>
          <p:spPr>
            <a:xfrm>
              <a:off x="6516216" y="3553852"/>
              <a:ext cx="20162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Binary</a:t>
              </a:r>
              <a:r>
                <a:rPr lang="es-ES" sz="1400" dirty="0">
                  <a:solidFill>
                    <a:schemeClr val="tx2"/>
                  </a:solidFill>
                  <a:latin typeface="Century Gothic" pitchFamily="34" charset="0"/>
                </a:rPr>
                <a:t> data</a:t>
              </a:r>
            </a:p>
            <a:p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Maps</a:t>
              </a:r>
              <a:endParaRPr lang="es-ES" sz="1400" dirty="0">
                <a:solidFill>
                  <a:schemeClr val="tx2"/>
                </a:solidFill>
                <a:latin typeface="Century Gothic" pitchFamily="34" charset="0"/>
              </a:endParaRPr>
            </a:p>
            <a:p>
              <a:r>
                <a:rPr lang="es-ES" sz="1400" dirty="0" err="1">
                  <a:solidFill>
                    <a:schemeClr val="tx2"/>
                  </a:solidFill>
                  <a:latin typeface="Century Gothic" pitchFamily="34" charset="0"/>
                </a:rPr>
                <a:t>Plots</a:t>
              </a:r>
              <a:r>
                <a:rPr lang="es-ES" sz="1400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</a:p>
            <a:p>
              <a:r>
                <a:rPr lang="es-ES" sz="1400" dirty="0">
                  <a:solidFill>
                    <a:schemeClr val="tx2"/>
                  </a:solidFill>
                  <a:latin typeface="Century Gothic" pitchFamily="34" charset="0"/>
                </a:rPr>
                <a:t>Text files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8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265329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Types</a:t>
            </a:r>
            <a:r>
              <a:rPr lang="es-E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of </a:t>
            </a:r>
            <a:r>
              <a:rPr lang="es-E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Simulations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44012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>
              <a:buFontTx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1pPr>
            <a:lvl2pPr lvl="1" algn="l">
              <a:buFontTx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2pPr>
          </a:lstStyle>
          <a:p>
            <a:r>
              <a:rPr lang="en-US" dirty="0"/>
              <a:t>Climate Simulations</a:t>
            </a:r>
          </a:p>
          <a:p>
            <a:pPr lvl="1"/>
            <a:r>
              <a:rPr lang="en-US" dirty="0"/>
              <a:t>Global scale</a:t>
            </a:r>
          </a:p>
          <a:p>
            <a:pPr lvl="1"/>
            <a:r>
              <a:rPr lang="en-US" dirty="0"/>
              <a:t>Large periods</a:t>
            </a:r>
          </a:p>
          <a:p>
            <a:pPr lvl="1"/>
            <a:r>
              <a:rPr lang="en-US" dirty="0"/>
              <a:t>Huge amount of data created</a:t>
            </a:r>
          </a:p>
          <a:p>
            <a:pPr lvl="1"/>
            <a:r>
              <a:rPr lang="en-US" dirty="0"/>
              <a:t>Execution time is not a critical constraint</a:t>
            </a:r>
          </a:p>
          <a:p>
            <a:pPr lvl="1"/>
            <a:r>
              <a:rPr lang="en-US" dirty="0"/>
              <a:t>Example: EC-EARTH model for 1900 to 2100, year simulation</a:t>
            </a:r>
          </a:p>
          <a:p>
            <a:endParaRPr lang="en-US" dirty="0"/>
          </a:p>
          <a:p>
            <a:r>
              <a:rPr lang="en-US" dirty="0"/>
              <a:t>Operational Simulations</a:t>
            </a:r>
          </a:p>
          <a:p>
            <a:pPr lvl="1"/>
            <a:r>
              <a:rPr lang="en-US" dirty="0"/>
              <a:t>Global/Regional Scale</a:t>
            </a:r>
          </a:p>
          <a:p>
            <a:pPr lvl="1"/>
            <a:r>
              <a:rPr lang="en-US" dirty="0"/>
              <a:t>Small periods</a:t>
            </a:r>
          </a:p>
          <a:p>
            <a:pPr lvl="1"/>
            <a:r>
              <a:rPr lang="en-US" dirty="0"/>
              <a:t>Data created is smaller but </a:t>
            </a:r>
            <a:r>
              <a:rPr lang="en-US" dirty="0" err="1"/>
              <a:t>postprocess</a:t>
            </a:r>
            <a:r>
              <a:rPr lang="en-US" dirty="0"/>
              <a:t> products are more important</a:t>
            </a:r>
          </a:p>
          <a:p>
            <a:pPr lvl="1"/>
            <a:r>
              <a:rPr lang="en-US" dirty="0"/>
              <a:t>Execution time and </a:t>
            </a:r>
            <a:r>
              <a:rPr lang="en-US" dirty="0" err="1"/>
              <a:t>reliabilty</a:t>
            </a:r>
            <a:r>
              <a:rPr lang="en-US" dirty="0"/>
              <a:t> are very critical</a:t>
            </a:r>
          </a:p>
          <a:p>
            <a:pPr lvl="1"/>
            <a:r>
              <a:rPr lang="en-US" dirty="0"/>
              <a:t>Example: Daily weather forecast</a:t>
            </a:r>
          </a:p>
        </p:txBody>
      </p:sp>
    </p:spTree>
    <p:extLst>
      <p:ext uri="{BB962C8B-B14F-4D97-AF65-F5344CB8AC3E}">
        <p14:creationId xmlns:p14="http://schemas.microsoft.com/office/powerpoint/2010/main" val="1564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66688" y="1063625"/>
            <a:ext cx="8526462" cy="3170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dirty="0">
              <a:solidFill>
                <a:schemeClr val="hlink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We need to be able to run this models in Multi-core architectures.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What’s the way to do it ¿?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Model domain is decomposed in patches</a:t>
            </a:r>
          </a:p>
          <a:p>
            <a:pPr lvl="1"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lvl="1" algn="l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Patch: portion of the model domain allocated to a 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distributed/shared 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memory node.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41300" y="338138"/>
            <a:ext cx="42814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Parallelizing</a:t>
            </a:r>
            <a:r>
              <a:rPr lang="es-E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Atmospheric</a:t>
            </a:r>
            <a:r>
              <a:rPr lang="es-E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s-E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Models</a:t>
            </a:r>
            <a:endParaRPr lang="es-E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3 Imagen" descr="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048125"/>
            <a:ext cx="35210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 rot="5400000">
            <a:off x="1252538" y="5522913"/>
            <a:ext cx="633412" cy="61912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7 Conector recto"/>
          <p:cNvCxnSpPr>
            <a:cxnSpLocks noChangeShapeType="1"/>
          </p:cNvCxnSpPr>
          <p:nvPr/>
        </p:nvCxnSpPr>
        <p:spPr bwMode="auto">
          <a:xfrm>
            <a:off x="1568450" y="5246688"/>
            <a:ext cx="500063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11 Conector recto"/>
          <p:cNvCxnSpPr>
            <a:cxnSpLocks noChangeShapeType="1"/>
          </p:cNvCxnSpPr>
          <p:nvPr/>
        </p:nvCxnSpPr>
        <p:spPr bwMode="auto">
          <a:xfrm>
            <a:off x="1544638" y="5867400"/>
            <a:ext cx="498475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12 Conector recto"/>
          <p:cNvCxnSpPr>
            <a:cxnSpLocks noChangeShapeType="1"/>
          </p:cNvCxnSpPr>
          <p:nvPr/>
        </p:nvCxnSpPr>
        <p:spPr bwMode="auto">
          <a:xfrm rot="16200000" flipH="1">
            <a:off x="1758157" y="5550693"/>
            <a:ext cx="615950" cy="23813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15 Conector recto de flecha"/>
          <p:cNvCxnSpPr>
            <a:cxnSpLocks noChangeShapeType="1"/>
          </p:cNvCxnSpPr>
          <p:nvPr/>
        </p:nvCxnSpPr>
        <p:spPr bwMode="auto">
          <a:xfrm flipV="1">
            <a:off x="1943100" y="5548313"/>
            <a:ext cx="384175" cy="20637"/>
          </a:xfrm>
          <a:prstGeom prst="straightConnector1">
            <a:avLst/>
          </a:prstGeom>
          <a:noFill/>
          <a:ln w="317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19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620045" y="5171281"/>
            <a:ext cx="392112" cy="3175"/>
          </a:xfrm>
          <a:prstGeom prst="straightConnector1">
            <a:avLst/>
          </a:prstGeom>
          <a:noFill/>
          <a:ln w="317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21 Conector recto de flecha"/>
          <p:cNvCxnSpPr>
            <a:cxnSpLocks noChangeShapeType="1"/>
          </p:cNvCxnSpPr>
          <p:nvPr/>
        </p:nvCxnSpPr>
        <p:spPr bwMode="auto">
          <a:xfrm rot="10800000">
            <a:off x="1298575" y="5507038"/>
            <a:ext cx="395288" cy="31750"/>
          </a:xfrm>
          <a:prstGeom prst="straightConnector1">
            <a:avLst/>
          </a:prstGeom>
          <a:noFill/>
          <a:ln w="317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24 Conector recto de flecha"/>
          <p:cNvCxnSpPr>
            <a:cxnSpLocks noChangeShapeType="1"/>
          </p:cNvCxnSpPr>
          <p:nvPr/>
        </p:nvCxnSpPr>
        <p:spPr bwMode="auto">
          <a:xfrm rot="16200000" flipH="1">
            <a:off x="1583531" y="5926932"/>
            <a:ext cx="442913" cy="6350"/>
          </a:xfrm>
          <a:prstGeom prst="straightConnector1">
            <a:avLst/>
          </a:prstGeom>
          <a:noFill/>
          <a:ln w="317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26 Conector recto de flecha"/>
          <p:cNvCxnSpPr>
            <a:cxnSpLocks noChangeShapeType="1"/>
          </p:cNvCxnSpPr>
          <p:nvPr/>
        </p:nvCxnSpPr>
        <p:spPr bwMode="auto">
          <a:xfrm flipV="1">
            <a:off x="3803650" y="6026150"/>
            <a:ext cx="965200" cy="11113"/>
          </a:xfrm>
          <a:prstGeom prst="straightConnector1">
            <a:avLst/>
          </a:prstGeom>
          <a:noFill/>
          <a:ln w="317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28 CuadroTexto"/>
          <p:cNvSpPr txBox="1"/>
          <p:nvPr/>
        </p:nvSpPr>
        <p:spPr>
          <a:xfrm>
            <a:off x="4841875" y="5653088"/>
            <a:ext cx="4197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tx2"/>
                </a:solidFill>
                <a:latin typeface="Century Gothic" pitchFamily="34" charset="0"/>
              </a:rPr>
              <a:t>MPI/</a:t>
            </a:r>
            <a:r>
              <a:rPr lang="es-ES" dirty="0" err="1" smtClean="0">
                <a:solidFill>
                  <a:schemeClr val="tx2"/>
                </a:solidFill>
                <a:latin typeface="Century Gothic" pitchFamily="34" charset="0"/>
              </a:rPr>
              <a:t>OpenMP</a:t>
            </a:r>
            <a:r>
              <a:rPr lang="es-ES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entury Gothic" pitchFamily="34" charset="0"/>
              </a:rPr>
              <a:t>Communication</a:t>
            </a:r>
            <a:r>
              <a:rPr lang="es-ES" dirty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algn="l">
              <a:defRPr/>
            </a:pPr>
            <a:r>
              <a:rPr lang="es-ES" dirty="0" err="1">
                <a:solidFill>
                  <a:schemeClr val="tx2"/>
                </a:solidFill>
                <a:latin typeface="Century Gothic" pitchFamily="34" charset="0"/>
              </a:rPr>
              <a:t>with</a:t>
            </a:r>
            <a:r>
              <a:rPr lang="es-ES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entury Gothic" pitchFamily="34" charset="0"/>
              </a:rPr>
              <a:t>neighbours</a:t>
            </a:r>
            <a:endParaRPr lang="es-ES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3" name="32 Rectángulo"/>
          <p:cNvSpPr>
            <a:spLocks noChangeArrowheads="1"/>
          </p:cNvSpPr>
          <p:nvPr/>
        </p:nvSpPr>
        <p:spPr bwMode="auto">
          <a:xfrm>
            <a:off x="3927475" y="4437063"/>
            <a:ext cx="790575" cy="65405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4" name="33 CuadroTexto"/>
          <p:cNvSpPr txBox="1"/>
          <p:nvPr/>
        </p:nvSpPr>
        <p:spPr>
          <a:xfrm>
            <a:off x="4900613" y="4527550"/>
            <a:ext cx="3636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ES" dirty="0" err="1">
                <a:solidFill>
                  <a:schemeClr val="tx2"/>
                </a:solidFill>
                <a:latin typeface="Century Gothic" pitchFamily="34" charset="0"/>
              </a:rPr>
              <a:t>Patch</a:t>
            </a:r>
            <a:endParaRPr lang="es-ES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/>
      <p:bldP spid="29" grpId="0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Stream">
  <a:themeElements>
    <a:clrScheme name="Stream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tream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14826</TotalTime>
  <Words>1202</Words>
  <Application>Microsoft Office PowerPoint</Application>
  <PresentationFormat>Presentación en pantalla (4:3)</PresentationFormat>
  <Paragraphs>300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Stream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FIB</dc:title>
  <dc:creator>Pedro Jiménez-Guerrero</dc:creator>
  <cp:lastModifiedBy>angelam</cp:lastModifiedBy>
  <cp:revision>707</cp:revision>
  <cp:lastPrinted>2005-01-19T02:48:12Z</cp:lastPrinted>
  <dcterms:created xsi:type="dcterms:W3CDTF">2004-11-15T23:10:54Z</dcterms:created>
  <dcterms:modified xsi:type="dcterms:W3CDTF">2013-01-24T10:52:29Z</dcterms:modified>
</cp:coreProperties>
</file>